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howSpecialPlsOnTitleSld="0" saveSubsetFonts="1" autoCompressPictures="0">
  <p:sldMasterIdLst>
    <p:sldMasterId id="2147483690" r:id="rId1"/>
    <p:sldMasterId id="2147483663" r:id="rId2"/>
    <p:sldMasterId id="2147483651" r:id="rId3"/>
  </p:sldMasterIdLst>
  <p:notesMasterIdLst>
    <p:notesMasterId r:id="rId18"/>
  </p:notesMasterIdLst>
  <p:sldIdLst>
    <p:sldId id="256" r:id="rId4"/>
    <p:sldId id="257" r:id="rId5"/>
    <p:sldId id="260" r:id="rId6"/>
    <p:sldId id="300" r:id="rId7"/>
    <p:sldId id="294" r:id="rId8"/>
    <p:sldId id="263" r:id="rId9"/>
    <p:sldId id="301" r:id="rId10"/>
    <p:sldId id="317" r:id="rId11"/>
    <p:sldId id="318" r:id="rId12"/>
    <p:sldId id="313" r:id="rId13"/>
    <p:sldId id="315" r:id="rId14"/>
    <p:sldId id="319" r:id="rId15"/>
    <p:sldId id="316" r:id="rId16"/>
    <p:sldId id="285" r:id="rId17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1F8"/>
    <a:srgbClr val="7EA6F9"/>
    <a:srgbClr val="D5E8FF"/>
    <a:srgbClr val="387CF7"/>
    <a:srgbClr val="506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75"/>
    <p:restoredTop sz="91217"/>
  </p:normalViewPr>
  <p:slideViewPr>
    <p:cSldViewPr snapToGrid="0">
      <p:cViewPr varScale="1">
        <p:scale>
          <a:sx n="102" d="100"/>
          <a:sy n="102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674D-4F51-EE4F-9F14-DE0B99C5D7FC}" type="datetimeFigureOut">
              <a:rPr lang="es-ES" smtClean="0"/>
              <a:t>4/5/23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29048-740D-944C-8042-7C980F00997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1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1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91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90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47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80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503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29048-740D-944C-8042-7C980F00997B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36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BE91E-2196-E935-9EFB-0C0E2D09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519D0-BE6D-15D2-46F2-F5E3D908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68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1ADF11C-3C18-886A-E92F-14934C2AB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606F-3B6F-234C-8D36-29E063C49E5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8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4788C68-BFEE-C79C-40EE-E6DEF8FB2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71F9-AFF6-974C-A23A-CF3345A37E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8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EC79272-1CAB-5F06-E79C-E2F35978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E067-E52E-2A42-86EB-5DEBD7F300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BE91E-2196-E935-9EFB-0C0E2D09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519D0-BE6D-15D2-46F2-F5E3D908A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85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59F6A034-1058-6D14-23BA-BCFDE078F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E85A-7AB0-304D-BD13-624B2FD0AD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2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71B8CDE5-741A-89F4-9F1B-B940594B3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535D-53CD-2C48-9C85-6A527A0B991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9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3B34531-3239-4B57-439D-5D3F34E1B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B80D-E7E3-5D46-AAAD-09190A86A3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5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707F362-1434-4BAC-C49C-4982155ED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8A33-6F63-1B45-B95D-2D7AB5E09DD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602F71C-83B4-0EB6-02C6-4AD5F5D0C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56B5B-7624-C749-B0DE-7B8221E7A5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9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1C2F5F3B-5FF5-72E1-4C76-70C0FEFF0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8AE4-6540-5240-B747-E44AA1C98D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41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>
            <a:extLst>
              <a:ext uri="{FF2B5EF4-FFF2-40B4-BE49-F238E27FC236}">
                <a16:creationId xmlns:a16="http://schemas.microsoft.com/office/drawing/2014/main" id="{AE59D524-6759-8A93-A914-0B77E8269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1B53-3CAE-214A-8E72-E3543FF7FEF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6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8CE59A0-472A-39AF-1F58-3016F2F49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9135-56DE-1148-A9DD-F0B7F3A3967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7CF7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9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7CF7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900E8CA-9C02-61AF-A290-E0D106D875AF}"/>
              </a:ext>
            </a:extLst>
          </p:cNvPr>
          <p:cNvSpPr/>
          <p:nvPr/>
        </p:nvSpPr>
        <p:spPr>
          <a:xfrm>
            <a:off x="838200" y="596900"/>
            <a:ext cx="10515600" cy="558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075" name="Marcador de título 1">
            <a:extLst>
              <a:ext uri="{FF2B5EF4-FFF2-40B4-BE49-F238E27FC236}">
                <a16:creationId xmlns:a16="http://schemas.microsoft.com/office/drawing/2014/main" id="{35F42041-D461-EC61-CDFA-2AC72CBA2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302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6" name="Marcador de texto 2">
            <a:extLst>
              <a:ext uri="{FF2B5EF4-FFF2-40B4-BE49-F238E27FC236}">
                <a16:creationId xmlns:a16="http://schemas.microsoft.com/office/drawing/2014/main" id="{D53090C2-D7F2-DB62-4BA3-137CB54D8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8AF31-2639-E4F1-03D8-C6A0619D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84850" y="6340475"/>
            <a:ext cx="6223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2208E4D-FE22-414D-854D-8C69AB2793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8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7565BDA-1F69-E256-42F3-28327509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025" y="6370638"/>
            <a:ext cx="14795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B07494A-0680-6674-8810-D5E7410528F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68718" y="6164376"/>
            <a:ext cx="852260" cy="8522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70BD26-F87A-C3A2-1643-2E244B265846}"/>
              </a:ext>
            </a:extLst>
          </p:cNvPr>
          <p:cNvSpPr txBox="1"/>
          <p:nvPr userDrawn="1"/>
        </p:nvSpPr>
        <p:spPr>
          <a:xfrm>
            <a:off x="98425" y="6315005"/>
            <a:ext cx="288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dirty="0">
                <a:solidFill>
                  <a:schemeClr val="bg1"/>
                </a:solidFill>
              </a:rPr>
              <a:t>www.terain.org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87CF7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DD140F2-9404-BA57-77DE-7EF60EC3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6284913"/>
            <a:ext cx="1477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78B98D-2BD3-99DE-2523-486F3C07A2E3}"/>
              </a:ext>
            </a:extLst>
          </p:cNvPr>
          <p:cNvSpPr txBox="1"/>
          <p:nvPr userDrawn="1"/>
        </p:nvSpPr>
        <p:spPr>
          <a:xfrm>
            <a:off x="174625" y="6284913"/>
            <a:ext cx="288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dirty="0">
                <a:solidFill>
                  <a:schemeClr val="bg1"/>
                </a:solidFill>
              </a:rPr>
              <a:t>www.terain.org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6854A90-710A-ED9A-466B-3B0BE44359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1632" y="6077858"/>
            <a:ext cx="852260" cy="852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36.svg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19" Type="http://schemas.openxmlformats.org/officeDocument/2006/relationships/hyperlink" Target="https://www.terain.org/index.php?r=site%2Fcontact" TargetMode="External"/><Relationship Id="rId4" Type="http://schemas.microsoft.com/office/2007/relationships/hdphoto" Target="../media/hdphoto1.wdp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6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21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svg"/><Relationship Id="rId5" Type="http://schemas.openxmlformats.org/officeDocument/2006/relationships/image" Target="../media/image10.png"/><Relationship Id="rId15" Type="http://schemas.openxmlformats.org/officeDocument/2006/relationships/image" Target="../media/image25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23.gif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microsoft.com/office/2007/relationships/hdphoto" Target="../media/hdphoto3.wdp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F4F2D1C-6F8E-9C77-1C65-F97A2043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43" y="2157816"/>
            <a:ext cx="7761815" cy="230597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DABB268-DB7C-B2D3-3D67-2C2B3B6A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7" y="379914"/>
            <a:ext cx="5132439" cy="51324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E475C2-3C49-120A-DFD4-468DB178883B}"/>
              </a:ext>
            </a:extLst>
          </p:cNvPr>
          <p:cNvSpPr txBox="1"/>
          <p:nvPr/>
        </p:nvSpPr>
        <p:spPr>
          <a:xfrm>
            <a:off x="2358390" y="3829050"/>
            <a:ext cx="74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chemeClr val="bg1"/>
                </a:solidFill>
                <a:effectLst/>
                <a:latin typeface="Inter"/>
              </a:rPr>
              <a:t>Toxic Environmental Risks Analytical Intelligence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1F8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6C277D-FF12-6FB5-58EF-20E26F0F227E}"/>
              </a:ext>
            </a:extLst>
          </p:cNvPr>
          <p:cNvSpPr/>
          <p:nvPr/>
        </p:nvSpPr>
        <p:spPr>
          <a:xfrm>
            <a:off x="0" y="3880725"/>
            <a:ext cx="12192000" cy="297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911" y="1498600"/>
            <a:ext cx="11048685" cy="1988279"/>
          </a:xfrm>
        </p:spPr>
        <p:txBody>
          <a:bodyPr/>
          <a:lstStyle/>
          <a:p>
            <a:pPr algn="l"/>
            <a:r>
              <a:rPr lang="es-ES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Class</a:t>
            </a:r>
            <a:r>
              <a:rPr lang="es-ES" b="1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discussion</a:t>
            </a:r>
            <a:r>
              <a:rPr lang="es-ES" b="1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and </a:t>
            </a:r>
            <a:r>
              <a:rPr lang="es-ES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feedback</a:t>
            </a:r>
            <a:endParaRPr lang="es-ES" b="1" dirty="0">
              <a:solidFill>
                <a:schemeClr val="bg1"/>
              </a:solidFill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37FBAB-5962-0590-15BA-89FC97BAE3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497" b="17283"/>
          <a:stretch/>
        </p:blipFill>
        <p:spPr>
          <a:xfrm>
            <a:off x="979911" y="4035374"/>
            <a:ext cx="10531712" cy="2267943"/>
          </a:xfrm>
          <a:prstGeom prst="rect">
            <a:avLst/>
          </a:prstGeom>
        </p:spPr>
      </p:pic>
      <p:pic>
        <p:nvPicPr>
          <p:cNvPr id="3" name="Gráfico 2" descr="Insignia 5 con relleno sólido">
            <a:extLst>
              <a:ext uri="{FF2B5EF4-FFF2-40B4-BE49-F238E27FC236}">
                <a16:creationId xmlns:a16="http://schemas.microsoft.com/office/drawing/2014/main" id="{881E2CBA-DFBC-2476-242F-786811B16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082" y="496268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D5E8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Class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discussion</a:t>
            </a:r>
            <a:r>
              <a:rPr lang="es-ES" sz="4400" b="1" dirty="0">
                <a:latin typeface="Avenir Next Demi Bold" panose="020B0503020202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434826" y="1585652"/>
            <a:ext cx="5588155" cy="4562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wanted to download the data of a specific industrial activity in the whole EU that has more results than what the platform allows you to downloa</a:t>
            </a:r>
            <a:r>
              <a:rPr lang="en-GB" sz="2800" dirty="0">
                <a:solidFill>
                  <a:srgbClr val="000000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GB" sz="2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once, how would you refine your query settings?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 descr="Pensamiento contorno">
            <a:extLst>
              <a:ext uri="{FF2B5EF4-FFF2-40B4-BE49-F238E27FC236}">
                <a16:creationId xmlns:a16="http://schemas.microsoft.com/office/drawing/2014/main" id="{48E26291-B772-9EEC-F528-1E56AC044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6641" y="1944062"/>
            <a:ext cx="2934559" cy="2934559"/>
          </a:xfrm>
          <a:prstGeom prst="rect">
            <a:avLst/>
          </a:prstGeom>
        </p:spPr>
      </p:pic>
      <p:pic>
        <p:nvPicPr>
          <p:cNvPr id="8" name="Gráfico 7" descr="Pensamiento con relleno sólido">
            <a:extLst>
              <a:ext uri="{FF2B5EF4-FFF2-40B4-BE49-F238E27FC236}">
                <a16:creationId xmlns:a16="http://schemas.microsoft.com/office/drawing/2014/main" id="{BBEA1A3D-E7E0-6F70-CED9-3F1A20F07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2997" y="494441"/>
            <a:ext cx="2934559" cy="2934559"/>
          </a:xfrm>
          <a:prstGeom prst="rect">
            <a:avLst/>
          </a:prstGeom>
        </p:spPr>
      </p:pic>
      <p:pic>
        <p:nvPicPr>
          <p:cNvPr id="17" name="Gráfico 16" descr="Reseña de cliente contorno">
            <a:extLst>
              <a:ext uri="{FF2B5EF4-FFF2-40B4-BE49-F238E27FC236}">
                <a16:creationId xmlns:a16="http://schemas.microsoft.com/office/drawing/2014/main" id="{BEFB562C-3D79-6BB5-8A86-AB7E8435A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51407" y="3460592"/>
            <a:ext cx="2737104" cy="2737104"/>
          </a:xfrm>
          <a:prstGeom prst="rect">
            <a:avLst/>
          </a:prstGeom>
        </p:spPr>
      </p:pic>
      <p:pic>
        <p:nvPicPr>
          <p:cNvPr id="28" name="Gráfico 27" descr="Insignia 1 contorno">
            <a:extLst>
              <a:ext uri="{FF2B5EF4-FFF2-40B4-BE49-F238E27FC236}">
                <a16:creationId xmlns:a16="http://schemas.microsoft.com/office/drawing/2014/main" id="{692561F8-C13A-BAB5-5790-8868DDAAF5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9226" y="1607146"/>
            <a:ext cx="7056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Class</a:t>
            </a:r>
            <a:r>
              <a:rPr lang="es-ES" sz="4400" b="1" dirty="0">
                <a:latin typeface="Avenir Next Demi Bold" panose="020B0503020202020204" pitchFamily="34" charset="0"/>
              </a:rPr>
              <a:t> </a:t>
            </a:r>
            <a:r>
              <a:rPr lang="es-ES" sz="4400" b="1" dirty="0" err="1">
                <a:latin typeface="Avenir Next Demi Bold" panose="020B0503020202020204" pitchFamily="34" charset="0"/>
              </a:rPr>
              <a:t>discussion</a:t>
            </a:r>
            <a:r>
              <a:rPr lang="es-ES" sz="4400" b="1" dirty="0">
                <a:latin typeface="Avenir Next Demi Bold" panose="020B0503020202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416311" y="1712094"/>
            <a:ext cx="7309359" cy="197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the categorizations by activity are different depending on whether you set the query to Europe or the USA?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áfico 16" descr="Reseña de cliente contorno">
            <a:extLst>
              <a:ext uri="{FF2B5EF4-FFF2-40B4-BE49-F238E27FC236}">
                <a16:creationId xmlns:a16="http://schemas.microsoft.com/office/drawing/2014/main" id="{BEFB562C-3D79-6BB5-8A86-AB7E8435A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5670" y="2199335"/>
            <a:ext cx="2737104" cy="27371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EEBE40-7870-7F86-5C4B-8FAFC272352F}"/>
              </a:ext>
            </a:extLst>
          </p:cNvPr>
          <p:cNvSpPr txBox="1"/>
          <p:nvPr/>
        </p:nvSpPr>
        <p:spPr>
          <a:xfrm>
            <a:off x="1440686" y="3892331"/>
            <a:ext cx="7299194" cy="197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purposes do you think the downloaded data can serve? Give at least three examples. 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áfico 10" descr="Insignia contorno">
            <a:extLst>
              <a:ext uri="{FF2B5EF4-FFF2-40B4-BE49-F238E27FC236}">
                <a16:creationId xmlns:a16="http://schemas.microsoft.com/office/drawing/2014/main" id="{1F44F553-E999-FE6A-E713-35BE111F9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226" y="1744341"/>
            <a:ext cx="705600" cy="705600"/>
          </a:xfrm>
          <a:prstGeom prst="rect">
            <a:avLst/>
          </a:prstGeom>
        </p:spPr>
      </p:pic>
      <p:pic>
        <p:nvPicPr>
          <p:cNvPr id="13" name="Gráfico 12" descr="Insignia 3 contorno">
            <a:extLst>
              <a:ext uri="{FF2B5EF4-FFF2-40B4-BE49-F238E27FC236}">
                <a16:creationId xmlns:a16="http://schemas.microsoft.com/office/drawing/2014/main" id="{34B73E36-2297-6BBC-A040-A66E8499BD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226" y="3928807"/>
            <a:ext cx="705600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7009" y="666073"/>
            <a:ext cx="806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Feedback</a:t>
            </a:r>
            <a:r>
              <a:rPr lang="es-ES" sz="44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1753850" y="1638738"/>
            <a:ext cx="5091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Was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assignment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clear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useful</a:t>
            </a:r>
            <a:r>
              <a:rPr lang="es-ES" sz="2800" dirty="0">
                <a:solidFill>
                  <a:schemeClr val="bg1"/>
                </a:solidFill>
              </a:rPr>
              <a:t> and </a:t>
            </a:r>
            <a:r>
              <a:rPr lang="es-ES" sz="2800" dirty="0" err="1">
                <a:solidFill>
                  <a:schemeClr val="bg1"/>
                </a:solidFill>
              </a:rPr>
              <a:t>effective</a:t>
            </a:r>
            <a:r>
              <a:rPr lang="es-ES" sz="2800" dirty="0">
                <a:solidFill>
                  <a:schemeClr val="bg1"/>
                </a:solidFill>
              </a:rPr>
              <a:t> in </a:t>
            </a:r>
            <a:r>
              <a:rPr lang="es-ES" sz="2800" dirty="0" err="1">
                <a:solidFill>
                  <a:schemeClr val="bg1"/>
                </a:solidFill>
              </a:rPr>
              <a:t>helping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use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platform</a:t>
            </a:r>
            <a:r>
              <a:rPr lang="es-ES" sz="2800" dirty="0">
                <a:solidFill>
                  <a:schemeClr val="bg1"/>
                </a:solidFill>
              </a:rPr>
              <a:t>?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87004E-6925-B38E-13EE-840993817198}"/>
              </a:ext>
            </a:extLst>
          </p:cNvPr>
          <p:cNvSpPr txBox="1"/>
          <p:nvPr/>
        </p:nvSpPr>
        <p:spPr>
          <a:xfrm>
            <a:off x="1753851" y="3184080"/>
            <a:ext cx="5091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What</a:t>
            </a:r>
            <a:r>
              <a:rPr lang="es-ES" sz="2800" dirty="0">
                <a:solidFill>
                  <a:schemeClr val="bg1"/>
                </a:solidFill>
              </a:rPr>
              <a:t> do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think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helped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most</a:t>
            </a:r>
            <a:r>
              <a:rPr lang="es-E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041394-D6C3-F32D-7D61-A1719392AAB3}"/>
              </a:ext>
            </a:extLst>
          </p:cNvPr>
          <p:cNvSpPr txBox="1"/>
          <p:nvPr/>
        </p:nvSpPr>
        <p:spPr>
          <a:xfrm>
            <a:off x="1753850" y="4264210"/>
            <a:ext cx="509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Is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there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anything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you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would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change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about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assignment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or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the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platform</a:t>
            </a:r>
            <a:r>
              <a:rPr lang="es-ES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6" name="Gráfico 5" descr="Pensamiento contorno">
            <a:extLst>
              <a:ext uri="{FF2B5EF4-FFF2-40B4-BE49-F238E27FC236}">
                <a16:creationId xmlns:a16="http://schemas.microsoft.com/office/drawing/2014/main" id="{48E26291-B772-9EEC-F528-1E56AC044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6641" y="1944062"/>
            <a:ext cx="2934559" cy="2934559"/>
          </a:xfrm>
          <a:prstGeom prst="rect">
            <a:avLst/>
          </a:prstGeom>
        </p:spPr>
      </p:pic>
      <p:pic>
        <p:nvPicPr>
          <p:cNvPr id="8" name="Gráfico 7" descr="Pensamiento con relleno sólido">
            <a:extLst>
              <a:ext uri="{FF2B5EF4-FFF2-40B4-BE49-F238E27FC236}">
                <a16:creationId xmlns:a16="http://schemas.microsoft.com/office/drawing/2014/main" id="{BBEA1A3D-E7E0-6F70-CED9-3F1A20F073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92997" y="494441"/>
            <a:ext cx="2934559" cy="2934559"/>
          </a:xfrm>
          <a:prstGeom prst="rect">
            <a:avLst/>
          </a:prstGeom>
        </p:spPr>
      </p:pic>
      <p:pic>
        <p:nvPicPr>
          <p:cNvPr id="17" name="Gráfico 16" descr="Reseña de cliente contorno">
            <a:extLst>
              <a:ext uri="{FF2B5EF4-FFF2-40B4-BE49-F238E27FC236}">
                <a16:creationId xmlns:a16="http://schemas.microsoft.com/office/drawing/2014/main" id="{BEFB562C-3D79-6BB5-8A86-AB7E8435AE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51407" y="3460592"/>
            <a:ext cx="2737104" cy="2737104"/>
          </a:xfrm>
          <a:prstGeom prst="rect">
            <a:avLst/>
          </a:prstGeom>
        </p:spPr>
      </p:pic>
      <p:pic>
        <p:nvPicPr>
          <p:cNvPr id="28" name="Gráfico 27" descr="Insignia 1 contorno">
            <a:extLst>
              <a:ext uri="{FF2B5EF4-FFF2-40B4-BE49-F238E27FC236}">
                <a16:creationId xmlns:a16="http://schemas.microsoft.com/office/drawing/2014/main" id="{692561F8-C13A-BAB5-5790-8868DDAAF5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2234" y="1603738"/>
            <a:ext cx="705600" cy="705600"/>
          </a:xfrm>
          <a:prstGeom prst="rect">
            <a:avLst/>
          </a:prstGeom>
        </p:spPr>
      </p:pic>
      <p:pic>
        <p:nvPicPr>
          <p:cNvPr id="30" name="Gráfico 29" descr="Insignia contorno">
            <a:extLst>
              <a:ext uri="{FF2B5EF4-FFF2-40B4-BE49-F238E27FC236}">
                <a16:creationId xmlns:a16="http://schemas.microsoft.com/office/drawing/2014/main" id="{E2F2D644-9F5E-690C-E775-C89F99C716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2234" y="3107764"/>
            <a:ext cx="705600" cy="705600"/>
          </a:xfrm>
          <a:prstGeom prst="rect">
            <a:avLst/>
          </a:prstGeom>
        </p:spPr>
      </p:pic>
      <p:pic>
        <p:nvPicPr>
          <p:cNvPr id="5" name="Gráfico 4" descr="Insignia 3 contorno">
            <a:extLst>
              <a:ext uri="{FF2B5EF4-FFF2-40B4-BE49-F238E27FC236}">
                <a16:creationId xmlns:a16="http://schemas.microsoft.com/office/drawing/2014/main" id="{FA943026-803C-EEC1-DD8E-90E2743CE4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2234" y="4214503"/>
            <a:ext cx="705600" cy="705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A0430D9-615E-9AD0-ED07-88829111D5ED}"/>
              </a:ext>
            </a:extLst>
          </p:cNvPr>
          <p:cNvSpPr txBox="1"/>
          <p:nvPr/>
        </p:nvSpPr>
        <p:spPr>
          <a:xfrm>
            <a:off x="1767834" y="5799896"/>
            <a:ext cx="211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venir Next Demi Bold" panose="020B0503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es-ES" sz="2000" b="1" u="sng" dirty="0">
                <a:solidFill>
                  <a:schemeClr val="bg1"/>
                </a:solidFill>
                <a:latin typeface="Avenir Next Demi Bold" panose="020B0503020202020204" pitchFamily="34" charset="0"/>
              </a:rPr>
              <a:t> </a:t>
            </a:r>
            <a:r>
              <a:rPr lang="es-ES" sz="2000" b="1" u="sng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us</a:t>
            </a:r>
            <a:endParaRPr lang="es-ES" sz="2000" b="1" dirty="0">
              <a:solidFill>
                <a:schemeClr val="bg1"/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A8876A9-0DAA-F30D-9F58-0106B445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7799" y="200624"/>
            <a:ext cx="5881480" cy="17473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0052B3-FF5F-2416-22EC-9CAE1C14B299}"/>
              </a:ext>
            </a:extLst>
          </p:cNvPr>
          <p:cNvSpPr txBox="1"/>
          <p:nvPr/>
        </p:nvSpPr>
        <p:spPr>
          <a:xfrm>
            <a:off x="2243660" y="1578634"/>
            <a:ext cx="770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0" u="none" strike="noStrike" dirty="0">
                <a:effectLst/>
                <a:latin typeface="Inter"/>
              </a:rPr>
              <a:t>Toxic Environmental Risks Analytical Intelligence</a:t>
            </a:r>
            <a:endParaRPr lang="es-ES" b="1" dirty="0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F7E0FBB5-269F-F740-5DBC-0B1CF42B0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319" y="-787193"/>
            <a:ext cx="3889082" cy="388908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520017D-BBE0-FBC5-8CA1-2659425E5126}"/>
              </a:ext>
            </a:extLst>
          </p:cNvPr>
          <p:cNvSpPr/>
          <p:nvPr/>
        </p:nvSpPr>
        <p:spPr>
          <a:xfrm>
            <a:off x="-4" y="2266330"/>
            <a:ext cx="12192000" cy="4591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410BCE8-411E-59B7-E335-4E4EB1DAB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-614"/>
          <a:stretch/>
        </p:blipFill>
        <p:spPr bwMode="auto">
          <a:xfrm>
            <a:off x="1241382" y="2788922"/>
            <a:ext cx="9709221" cy="226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209F28-2C0C-BC01-12AE-EF287A7CBD04}"/>
              </a:ext>
            </a:extLst>
          </p:cNvPr>
          <p:cNvSpPr txBox="1"/>
          <p:nvPr/>
        </p:nvSpPr>
        <p:spPr>
          <a:xfrm>
            <a:off x="-293215" y="2398908"/>
            <a:ext cx="1277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es-ES" sz="2400" b="1" u="none" strike="noStrike" dirty="0">
                <a:effectLst/>
                <a:latin typeface="Avenir Next" panose="020B0503020202020204" pitchFamily="34" charset="0"/>
              </a:rPr>
              <a:t>Grant PDC2021-120953-I00 funded by MCIN/AEI/10.13039/501100011033</a:t>
            </a:r>
          </a:p>
        </p:txBody>
      </p:sp>
      <p:pic>
        <p:nvPicPr>
          <p:cNvPr id="17" name="Imagen 16" descr="Forma&#10;&#10;Descripción generada automáticamente con confianza media">
            <a:extLst>
              <a:ext uri="{FF2B5EF4-FFF2-40B4-BE49-F238E27FC236}">
                <a16:creationId xmlns:a16="http://schemas.microsoft.com/office/drawing/2014/main" id="{D8638316-14B7-84B6-419C-FD61AF0AB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869" y="5173053"/>
            <a:ext cx="5340249" cy="14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CAD09C6-852E-C3B4-954F-FB5D9CB58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1000"/>
          </a:blip>
          <a:srcRect b="25121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8CE832-180D-85BC-D7D9-AE4489B7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751" y="4789170"/>
            <a:ext cx="7550689" cy="662940"/>
          </a:xfrm>
        </p:spPr>
        <p:txBody>
          <a:bodyPr/>
          <a:lstStyle/>
          <a:p>
            <a:pPr algn="r"/>
            <a:r>
              <a:rPr lang="es-ES" sz="4400" dirty="0" err="1">
                <a:solidFill>
                  <a:schemeClr val="bg1"/>
                </a:solidFill>
              </a:rPr>
              <a:t>Downloading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Data </a:t>
            </a:r>
            <a:r>
              <a:rPr lang="es-ES" sz="4400" dirty="0" err="1">
                <a:solidFill>
                  <a:schemeClr val="bg1"/>
                </a:solidFill>
              </a:rPr>
              <a:t>You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Want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10" name="Imagen 9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0BBF5033-13A3-E679-1D5C-578E193E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43" y="2157816"/>
            <a:ext cx="7761815" cy="23059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D561CCA-BABD-14F3-02FD-9466FCD8351D}"/>
              </a:ext>
            </a:extLst>
          </p:cNvPr>
          <p:cNvSpPr txBox="1"/>
          <p:nvPr/>
        </p:nvSpPr>
        <p:spPr>
          <a:xfrm>
            <a:off x="2358390" y="3829050"/>
            <a:ext cx="747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chemeClr val="bg1"/>
                </a:solidFill>
                <a:effectLst/>
                <a:latin typeface="Inter"/>
              </a:rPr>
              <a:t>Toxic Environmental Risks Analytical Intelligence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37F25C68-EA6D-FAD1-4B61-E9BB13EE6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7" y="379914"/>
            <a:ext cx="5132439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CF7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EB4D57C5-234F-7661-9968-E58DC7A420A6}"/>
              </a:ext>
            </a:extLst>
          </p:cNvPr>
          <p:cNvSpPr/>
          <p:nvPr/>
        </p:nvSpPr>
        <p:spPr>
          <a:xfrm>
            <a:off x="0" y="0"/>
            <a:ext cx="12192000" cy="351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06966EE-A5F5-CE15-E0AA-5B6688074F61}"/>
              </a:ext>
            </a:extLst>
          </p:cNvPr>
          <p:cNvCxnSpPr/>
          <p:nvPr/>
        </p:nvCxnSpPr>
        <p:spPr>
          <a:xfrm>
            <a:off x="468826" y="1504174"/>
            <a:ext cx="11298264" cy="0"/>
          </a:xfrm>
          <a:prstGeom prst="line">
            <a:avLst/>
          </a:prstGeom>
          <a:ln w="25400" cap="flat" cmpd="dbl">
            <a:solidFill>
              <a:schemeClr val="tx1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45FF0-8167-F98C-86E9-68207DE4F9B7}"/>
              </a:ext>
            </a:extLst>
          </p:cNvPr>
          <p:cNvSpPr txBox="1"/>
          <p:nvPr/>
        </p:nvSpPr>
        <p:spPr>
          <a:xfrm>
            <a:off x="2290057" y="5895757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8-9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D1506A-8F73-5EE5-471E-1841F9A12F74}"/>
              </a:ext>
            </a:extLst>
          </p:cNvPr>
          <p:cNvSpPr txBox="1"/>
          <p:nvPr/>
        </p:nvSpPr>
        <p:spPr>
          <a:xfrm>
            <a:off x="2290057" y="4573653"/>
            <a:ext cx="334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Part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2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04EF2D-742E-9B6E-BB6B-62A7BB7D2D6A}"/>
              </a:ext>
            </a:extLst>
          </p:cNvPr>
          <p:cNvSpPr txBox="1"/>
          <p:nvPr/>
        </p:nvSpPr>
        <p:spPr>
          <a:xfrm>
            <a:off x="755350" y="1529066"/>
            <a:ext cx="33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Learning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objective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5714E2-F40C-D01A-55BE-793FE55ED6A0}"/>
              </a:ext>
            </a:extLst>
          </p:cNvPr>
          <p:cNvSpPr txBox="1"/>
          <p:nvPr/>
        </p:nvSpPr>
        <p:spPr>
          <a:xfrm>
            <a:off x="6334750" y="4388564"/>
            <a:ext cx="334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Discussion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feedback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and final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assessment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B17FE-05E8-81A0-BDBD-756E3A33FD45}"/>
              </a:ext>
            </a:extLst>
          </p:cNvPr>
          <p:cNvSpPr txBox="1"/>
          <p:nvPr/>
        </p:nvSpPr>
        <p:spPr>
          <a:xfrm>
            <a:off x="7919426" y="1442807"/>
            <a:ext cx="334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Part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1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4447E8-24CD-B465-5BC2-AFCA26589B55}"/>
              </a:ext>
            </a:extLst>
          </p:cNvPr>
          <p:cNvSpPr txBox="1"/>
          <p:nvPr/>
        </p:nvSpPr>
        <p:spPr>
          <a:xfrm>
            <a:off x="4436603" y="1487832"/>
            <a:ext cx="33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chemeClr val="bg2">
                    <a:lumMod val="25000"/>
                  </a:schemeClr>
                </a:solidFill>
              </a:rPr>
              <a:t>Assignment</a:t>
            </a:r>
            <a:endParaRPr lang="es-E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174DC4-A8FD-81BC-97DC-DC8D0FB36BE8}"/>
              </a:ext>
            </a:extLst>
          </p:cNvPr>
          <p:cNvSpPr txBox="1"/>
          <p:nvPr/>
        </p:nvSpPr>
        <p:spPr>
          <a:xfrm>
            <a:off x="5781529" y="73140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1B35D9-80F8-A05C-6E07-0682059D0E7C}"/>
              </a:ext>
            </a:extLst>
          </p:cNvPr>
          <p:cNvSpPr txBox="1"/>
          <p:nvPr/>
        </p:nvSpPr>
        <p:spPr>
          <a:xfrm>
            <a:off x="9238704" y="75103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4D9030-3FCE-76C5-97D0-2A66BBA38F14}"/>
              </a:ext>
            </a:extLst>
          </p:cNvPr>
          <p:cNvSpPr txBox="1"/>
          <p:nvPr/>
        </p:nvSpPr>
        <p:spPr>
          <a:xfrm>
            <a:off x="3572735" y="3896809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1ED3BBD-F7C1-194B-744F-F47AB1125914}"/>
              </a:ext>
            </a:extLst>
          </p:cNvPr>
          <p:cNvSpPr txBox="1"/>
          <p:nvPr/>
        </p:nvSpPr>
        <p:spPr>
          <a:xfrm>
            <a:off x="7642602" y="3894869"/>
            <a:ext cx="7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05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64E53BC-5B25-86AA-7DA0-845462CDF89A}"/>
              </a:ext>
            </a:extLst>
          </p:cNvPr>
          <p:cNvCxnSpPr/>
          <p:nvPr/>
        </p:nvCxnSpPr>
        <p:spPr>
          <a:xfrm>
            <a:off x="458769" y="4486570"/>
            <a:ext cx="11298264" cy="0"/>
          </a:xfrm>
          <a:prstGeom prst="line">
            <a:avLst/>
          </a:prstGeom>
          <a:ln w="25400" cap="flat" cmpd="dbl">
            <a:solidFill>
              <a:schemeClr val="bg1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5DEAAB-8FBC-D2F2-AD8B-7AC728E43E98}"/>
              </a:ext>
            </a:extLst>
          </p:cNvPr>
          <p:cNvSpPr txBox="1"/>
          <p:nvPr/>
        </p:nvSpPr>
        <p:spPr>
          <a:xfrm>
            <a:off x="755350" y="2098451"/>
            <a:ext cx="334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4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DB5779-55A6-2727-6609-54BD82DEF7B9}"/>
              </a:ext>
            </a:extLst>
          </p:cNvPr>
          <p:cNvSpPr txBox="1"/>
          <p:nvPr/>
        </p:nvSpPr>
        <p:spPr>
          <a:xfrm>
            <a:off x="4424701" y="2109149"/>
            <a:ext cx="3342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5</a:t>
            </a: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644C0B3-90F0-E39D-5F00-F75BD8CDF878}"/>
              </a:ext>
            </a:extLst>
          </p:cNvPr>
          <p:cNvSpPr txBox="1"/>
          <p:nvPr/>
        </p:nvSpPr>
        <p:spPr>
          <a:xfrm>
            <a:off x="7893777" y="2562454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6-7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ACAC609-404F-7D9C-D79F-5DAC721E4947}"/>
              </a:ext>
            </a:extLst>
          </p:cNvPr>
          <p:cNvSpPr txBox="1"/>
          <p:nvPr/>
        </p:nvSpPr>
        <p:spPr>
          <a:xfrm>
            <a:off x="2038028" y="74803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25000"/>
                  </a:schemeClr>
                </a:solidFill>
              </a:rPr>
              <a:t>01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24F033-A70E-7784-4089-1F6AF3766EB4}"/>
              </a:ext>
            </a:extLst>
          </p:cNvPr>
          <p:cNvSpPr txBox="1"/>
          <p:nvPr/>
        </p:nvSpPr>
        <p:spPr>
          <a:xfrm>
            <a:off x="6117958" y="5895758"/>
            <a:ext cx="334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Slides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 10-13</a:t>
            </a:r>
          </a:p>
        </p:txBody>
      </p:sp>
    </p:spTree>
    <p:extLst>
      <p:ext uri="{BB962C8B-B14F-4D97-AF65-F5344CB8AC3E}">
        <p14:creationId xmlns:p14="http://schemas.microsoft.com/office/powerpoint/2010/main" val="1356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9" name="Imagen 4" descr="Dibujo con letras&#10;&#10;Descripción generada automáticamente con confianza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63" y="6369050"/>
            <a:ext cx="1646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5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619125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49225" y="6303963"/>
            <a:ext cx="2498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83" y="505207"/>
            <a:ext cx="11068033" cy="29860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010" y="3664146"/>
            <a:ext cx="2362200" cy="24669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0E8F-CF4D-E44E-FB63-269D4E829010}"/>
              </a:ext>
            </a:extLst>
          </p:cNvPr>
          <p:cNvSpPr txBox="1"/>
          <p:nvPr/>
        </p:nvSpPr>
        <p:spPr>
          <a:xfrm>
            <a:off x="1905526" y="4234487"/>
            <a:ext cx="329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Learning</a:t>
            </a:r>
            <a:r>
              <a:rPr lang="es-ES" sz="44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s-ES" sz="44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</a:rPr>
              <a:t>objective</a:t>
            </a:r>
            <a:endParaRPr lang="es-ES" sz="44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C4FF77-CDB0-97EF-C7C3-EED46DD0BAD4}"/>
              </a:ext>
            </a:extLst>
          </p:cNvPr>
          <p:cNvSpPr txBox="1"/>
          <p:nvPr/>
        </p:nvSpPr>
        <p:spPr>
          <a:xfrm>
            <a:off x="8011527" y="4294992"/>
            <a:ext cx="298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to refine search queries to download data from TERAIN Premium and work with it</a:t>
            </a:r>
            <a:r>
              <a:rPr lang="es-ES" sz="2000" dirty="0"/>
              <a:t> 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4" name="Gráfico 3" descr="Insignia 1 con relleno sólido">
            <a:extLst>
              <a:ext uri="{FF2B5EF4-FFF2-40B4-BE49-F238E27FC236}">
                <a16:creationId xmlns:a16="http://schemas.microsoft.com/office/drawing/2014/main" id="{2324FE6A-1FF3-E1B0-B082-E6AAF1CE3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20" y="4953441"/>
            <a:ext cx="1198800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D5E8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1499239" y="1001987"/>
            <a:ext cx="6908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latin typeface="Avenir Next Demi Bold" panose="020B0503020202020204" pitchFamily="34" charset="0"/>
              </a:rPr>
              <a:t>Assignment</a:t>
            </a:r>
            <a:endParaRPr lang="es-ES" sz="4400" b="1" dirty="0">
              <a:latin typeface="Avenir Next Demi Bold" panose="020B0503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696E687-88EB-71D9-16FE-58DDB4F8FC84}"/>
              </a:ext>
            </a:extLst>
          </p:cNvPr>
          <p:cNvSpPr/>
          <p:nvPr/>
        </p:nvSpPr>
        <p:spPr>
          <a:xfrm>
            <a:off x="5260129" y="609471"/>
            <a:ext cx="6295666" cy="54149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6B9E9B-CBE8-374B-0B9E-7A770F8FBA65}"/>
              </a:ext>
            </a:extLst>
          </p:cNvPr>
          <p:cNvSpPr txBox="1"/>
          <p:nvPr/>
        </p:nvSpPr>
        <p:spPr>
          <a:xfrm>
            <a:off x="1380049" y="2211410"/>
            <a:ext cx="3259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Familirize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yourself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with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engine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for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data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export</a:t>
            </a:r>
            <a:endParaRPr lang="es-ES" sz="24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A5290-2FAC-06CA-8B59-A79A78B4DA33}"/>
              </a:ext>
            </a:extLst>
          </p:cNvPr>
          <p:cNvSpPr txBox="1"/>
          <p:nvPr/>
        </p:nvSpPr>
        <p:spPr>
          <a:xfrm>
            <a:off x="1323308" y="4136433"/>
            <a:ext cx="356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Refine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your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queries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to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download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large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batches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4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specific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data</a:t>
            </a:r>
            <a:endParaRPr lang="es-ES" sz="2400" i="1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8E976DCD-B4AD-80C4-8BF4-29191BA69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228" y="436223"/>
            <a:ext cx="1201624" cy="1201624"/>
          </a:xfrm>
          <a:prstGeom prst="rect">
            <a:avLst/>
          </a:prstGeom>
        </p:spPr>
      </p:pic>
      <p:pic>
        <p:nvPicPr>
          <p:cNvPr id="19" name="Gráfico 18" descr="Insignia 1 contorno">
            <a:extLst>
              <a:ext uri="{FF2B5EF4-FFF2-40B4-BE49-F238E27FC236}">
                <a16:creationId xmlns:a16="http://schemas.microsoft.com/office/drawing/2014/main" id="{59A952BB-5B9E-B9B7-0E40-6E09A9C18A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919" y="2094489"/>
            <a:ext cx="669418" cy="669418"/>
          </a:xfrm>
          <a:prstGeom prst="rect">
            <a:avLst/>
          </a:prstGeom>
        </p:spPr>
      </p:pic>
      <p:pic>
        <p:nvPicPr>
          <p:cNvPr id="21" name="Gráfico 20" descr="Insignia contorno">
            <a:extLst>
              <a:ext uri="{FF2B5EF4-FFF2-40B4-BE49-F238E27FC236}">
                <a16:creationId xmlns:a16="http://schemas.microsoft.com/office/drawing/2014/main" id="{1D4F7FCB-F844-698C-4635-B7340DF2F7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331" y="4002852"/>
            <a:ext cx="669418" cy="669418"/>
          </a:xfrm>
          <a:prstGeom prst="rect">
            <a:avLst/>
          </a:prstGeom>
        </p:spPr>
      </p:pic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6A41493-2200-C56D-64E9-B899C6AFFD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3013" y="877852"/>
            <a:ext cx="6295666" cy="5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6F9">
            <a:alpha val="40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553" y="1771479"/>
            <a:ext cx="5197098" cy="3937321"/>
          </a:xfrm>
        </p:spPr>
        <p:txBody>
          <a:bodyPr/>
          <a:lstStyle/>
          <a:p>
            <a:pPr algn="just"/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Familiarize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yourself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with</a:t>
            </a:r>
            <a:r>
              <a:rPr lang="es-ES" sz="66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TERAIN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pic>
        <p:nvPicPr>
          <p:cNvPr id="12" name="Gráfico 11" descr="Insignia 3 con relleno sólido">
            <a:extLst>
              <a:ext uri="{FF2B5EF4-FFF2-40B4-BE49-F238E27FC236}">
                <a16:creationId xmlns:a16="http://schemas.microsoft.com/office/drawing/2014/main" id="{C21DFB65-FB59-7116-1E62-B6B2F888E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092" y="502809"/>
            <a:ext cx="1198800" cy="1198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F8B9B0C-783F-7330-F024-1EFA684B8F40}"/>
              </a:ext>
            </a:extLst>
          </p:cNvPr>
          <p:cNvSpPr/>
          <p:nvPr/>
        </p:nvSpPr>
        <p:spPr>
          <a:xfrm>
            <a:off x="5786063" y="720157"/>
            <a:ext cx="6295666" cy="54149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1A298D9-A8F1-D2F5-D119-3EB875037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9393" y="429669"/>
            <a:ext cx="6295666" cy="54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E044E7-EF6C-539D-903B-92972B1ED2B9}"/>
              </a:ext>
            </a:extLst>
          </p:cNvPr>
          <p:cNvSpPr/>
          <p:nvPr/>
        </p:nvSpPr>
        <p:spPr>
          <a:xfrm>
            <a:off x="4972566" y="864491"/>
            <a:ext cx="3715543" cy="28419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A0F1DFD-7378-FDA5-8CB4-66EF11547343}"/>
              </a:ext>
            </a:extLst>
          </p:cNvPr>
          <p:cNvSpPr/>
          <p:nvPr/>
        </p:nvSpPr>
        <p:spPr>
          <a:xfrm>
            <a:off x="519753" y="2933306"/>
            <a:ext cx="3717494" cy="32123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2DE5C3-FF18-710B-91FD-BDC279C929EE}"/>
              </a:ext>
            </a:extLst>
          </p:cNvPr>
          <p:cNvSpPr txBox="1"/>
          <p:nvPr/>
        </p:nvSpPr>
        <p:spPr>
          <a:xfrm>
            <a:off x="829782" y="833872"/>
            <a:ext cx="371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>
                <a:latin typeface="Avenir Next Demi Bold" panose="020B0503020202020204" pitchFamily="34" charset="0"/>
              </a:rPr>
              <a:t>How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does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the</a:t>
            </a:r>
            <a:r>
              <a:rPr lang="es-ES" sz="3200" b="1" dirty="0">
                <a:latin typeface="Avenir Next Demi Bold" panose="020B0503020202020204" pitchFamily="34" charset="0"/>
              </a:rPr>
              <a:t> data </a:t>
            </a:r>
            <a:r>
              <a:rPr lang="es-ES" sz="3200" b="1" dirty="0" err="1">
                <a:latin typeface="Avenir Next Demi Bold" panose="020B0503020202020204" pitchFamily="34" charset="0"/>
              </a:rPr>
              <a:t>export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search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engine</a:t>
            </a:r>
            <a:r>
              <a:rPr lang="es-ES" sz="3200" b="1" dirty="0">
                <a:latin typeface="Avenir Next Demi Bold" panose="020B0503020202020204" pitchFamily="34" charset="0"/>
              </a:rPr>
              <a:t> </a:t>
            </a:r>
            <a:r>
              <a:rPr lang="es-ES" sz="3200" b="1" dirty="0" err="1">
                <a:latin typeface="Avenir Next Demi Bold" panose="020B0503020202020204" pitchFamily="34" charset="0"/>
              </a:rPr>
              <a:t>work</a:t>
            </a:r>
            <a:r>
              <a:rPr lang="es-ES" sz="3200" b="1" dirty="0">
                <a:latin typeface="Avenir Next Demi Bold" panose="020B0503020202020204" pitchFamily="34" charset="0"/>
              </a:rPr>
              <a:t>?</a:t>
            </a:r>
          </a:p>
        </p:txBody>
      </p:sp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48DF5BB-B789-A930-7898-1206F0080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325" y="462849"/>
            <a:ext cx="3705356" cy="3015595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1E8741F-86A5-04CE-E27B-1805EDDDA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87" y="2705249"/>
            <a:ext cx="1916414" cy="3212370"/>
          </a:xfrm>
          <a:prstGeom prst="rect">
            <a:avLst/>
          </a:prstGeom>
        </p:spPr>
      </p:pic>
      <p:pic>
        <p:nvPicPr>
          <p:cNvPr id="2" name="Imagen 1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78D3A5AE-27AF-87CC-971D-F3443871B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5199" y="2715410"/>
            <a:ext cx="1839069" cy="32123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933503-65AA-DACB-8207-685BEE49FA76}"/>
              </a:ext>
            </a:extLst>
          </p:cNvPr>
          <p:cNvSpPr txBox="1"/>
          <p:nvPr/>
        </p:nvSpPr>
        <p:spPr>
          <a:xfrm>
            <a:off x="8773975" y="2403532"/>
            <a:ext cx="3025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combination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steps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1 and 2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engine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in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free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version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A628FC-BE7A-8C6F-8EE5-84E63AE66248}"/>
              </a:ext>
            </a:extLst>
          </p:cNvPr>
          <p:cNvSpPr txBox="1"/>
          <p:nvPr/>
        </p:nvSpPr>
        <p:spPr>
          <a:xfrm>
            <a:off x="8722406" y="744344"/>
            <a:ext cx="3034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Allows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you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download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data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directly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your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computer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in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form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spreadsheet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682CA5-3828-5DF0-4B23-4818D8C5D2E0}"/>
              </a:ext>
            </a:extLst>
          </p:cNvPr>
          <p:cNvSpPr txBox="1"/>
          <p:nvPr/>
        </p:nvSpPr>
        <p:spPr>
          <a:xfrm>
            <a:off x="4742325" y="3858546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Main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differences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with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free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engine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347EEA-6F95-1D44-112D-8B2129525B89}"/>
              </a:ext>
            </a:extLst>
          </p:cNvPr>
          <p:cNvSpPr txBox="1"/>
          <p:nvPr/>
        </p:nvSpPr>
        <p:spPr>
          <a:xfrm>
            <a:off x="5024309" y="4321595"/>
            <a:ext cx="6732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Extra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drop-down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menus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a more precise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query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refinement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</a:p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possibility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downloading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data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many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different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search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items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at a time </a:t>
            </a:r>
          </a:p>
          <a:p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possibility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selecting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all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the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facilities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of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 a </a:t>
            </a:r>
            <a:r>
              <a:rPr lang="es-ES" sz="2000" dirty="0" err="1">
                <a:solidFill>
                  <a:schemeClr val="bg2">
                    <a:lumMod val="25000"/>
                  </a:schemeClr>
                </a:solidFill>
                <a:latin typeface="Avenir Next Medium" panose="020B0503020202020204" pitchFamily="34" charset="0"/>
              </a:rPr>
              <a:t>company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19" name="Gráfico 18" descr="Insignia 1 contorno">
            <a:extLst>
              <a:ext uri="{FF2B5EF4-FFF2-40B4-BE49-F238E27FC236}">
                <a16:creationId xmlns:a16="http://schemas.microsoft.com/office/drawing/2014/main" id="{C60AC4C1-9D49-AFCD-8BBB-4D672E45DA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63745" y="4291874"/>
            <a:ext cx="434432" cy="434432"/>
          </a:xfrm>
          <a:prstGeom prst="rect">
            <a:avLst/>
          </a:prstGeom>
        </p:spPr>
      </p:pic>
      <p:pic>
        <p:nvPicPr>
          <p:cNvPr id="20" name="Gráfico 19" descr="Insignia contorno">
            <a:extLst>
              <a:ext uri="{FF2B5EF4-FFF2-40B4-BE49-F238E27FC236}">
                <a16:creationId xmlns:a16="http://schemas.microsoft.com/office/drawing/2014/main" id="{855F944D-3993-3108-F586-49F4CFB7BE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59437" y="4905477"/>
            <a:ext cx="434432" cy="434081"/>
          </a:xfrm>
          <a:prstGeom prst="rect">
            <a:avLst/>
          </a:prstGeom>
        </p:spPr>
      </p:pic>
      <p:pic>
        <p:nvPicPr>
          <p:cNvPr id="21" name="Gráfico 20" descr="Insignia 3 contorno">
            <a:extLst>
              <a:ext uri="{FF2B5EF4-FFF2-40B4-BE49-F238E27FC236}">
                <a16:creationId xmlns:a16="http://schemas.microsoft.com/office/drawing/2014/main" id="{C4A8FC89-B7FF-9216-1A6C-72EC80510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9437" y="5473982"/>
            <a:ext cx="434432" cy="4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91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8D4C3-67F1-63B8-EC1D-104EC761F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553" y="1771479"/>
            <a:ext cx="4767756" cy="3937321"/>
          </a:xfrm>
        </p:spPr>
        <p:txBody>
          <a:bodyPr/>
          <a:lstStyle/>
          <a:p>
            <a:pPr algn="l"/>
            <a:r>
              <a:rPr lang="es-ES" sz="6600" b="1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Refine </a:t>
            </a:r>
            <a:r>
              <a:rPr lang="es-ES" sz="6600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your</a:t>
            </a:r>
            <a:r>
              <a:rPr lang="es-ES" sz="6600" b="1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search</a:t>
            </a:r>
            <a:r>
              <a:rPr lang="es-ES" sz="6600" b="1" dirty="0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 err="1">
                <a:solidFill>
                  <a:schemeClr val="bg1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queries</a:t>
            </a:r>
            <a:endParaRPr lang="es-ES" sz="6600" b="1" dirty="0">
              <a:solidFill>
                <a:schemeClr val="bg1"/>
              </a:solidFill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F30E449-221B-BD06-F269-815A488FDF86}"/>
              </a:ext>
            </a:extLst>
          </p:cNvPr>
          <p:cNvSpPr txBox="1"/>
          <p:nvPr/>
        </p:nvSpPr>
        <p:spPr>
          <a:xfrm>
            <a:off x="148802" y="6303317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www.terain.org</a:t>
            </a:r>
          </a:p>
        </p:txBody>
      </p:sp>
      <p:pic>
        <p:nvPicPr>
          <p:cNvPr id="18" name="Imagen 17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7B46546-3BCA-786F-97AF-1C5CC9CA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289775"/>
            <a:ext cx="1645105" cy="488748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EE18C3-CD6A-FA5F-459F-0D1EEAF8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472" y="6135126"/>
            <a:ext cx="798046" cy="7980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F8B9B0C-783F-7330-F024-1EFA684B8F40}"/>
              </a:ext>
            </a:extLst>
          </p:cNvPr>
          <p:cNvSpPr/>
          <p:nvPr/>
        </p:nvSpPr>
        <p:spPr>
          <a:xfrm>
            <a:off x="5073781" y="615986"/>
            <a:ext cx="6295666" cy="54149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Gráfico 4" descr="Insignia 4 con relleno sólido">
            <a:extLst>
              <a:ext uri="{FF2B5EF4-FFF2-40B4-BE49-F238E27FC236}">
                <a16:creationId xmlns:a16="http://schemas.microsoft.com/office/drawing/2014/main" id="{382E9A91-4B8B-2975-442E-E81BD1BCC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638" y="646418"/>
            <a:ext cx="1198800" cy="1198800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62FB463-0C4C-79B6-FC7F-67706703C2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5"/>
          <a:stretch/>
        </p:blipFill>
        <p:spPr>
          <a:xfrm>
            <a:off x="4471743" y="365810"/>
            <a:ext cx="6596542" cy="53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3355E27-CC52-F9E7-8C9B-2E80DF210BFC}"/>
              </a:ext>
            </a:extLst>
          </p:cNvPr>
          <p:cNvSpPr/>
          <p:nvPr/>
        </p:nvSpPr>
        <p:spPr>
          <a:xfrm>
            <a:off x="400800" y="462849"/>
            <a:ext cx="11390400" cy="5835600"/>
          </a:xfrm>
          <a:prstGeom prst="rect">
            <a:avLst/>
          </a:prstGeom>
          <a:solidFill>
            <a:srgbClr val="5891F8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3609A0-8F8C-19BF-4917-1B149FC649B5}"/>
              </a:ext>
            </a:extLst>
          </p:cNvPr>
          <p:cNvSpPr txBox="1"/>
          <p:nvPr/>
        </p:nvSpPr>
        <p:spPr>
          <a:xfrm>
            <a:off x="130369" y="632507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25000"/>
                  </a:schemeClr>
                </a:solidFill>
              </a:rPr>
              <a:t>www.terain.org</a:t>
            </a:r>
          </a:p>
        </p:txBody>
      </p:sp>
      <p:pic>
        <p:nvPicPr>
          <p:cNvPr id="15" name="Imagen 14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4BA3F459-8333-7095-8D73-447CB846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895" y="6311533"/>
            <a:ext cx="1645105" cy="48874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C5A88D3-A340-0D8E-111B-08220B42F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7556" y="6157136"/>
            <a:ext cx="798046" cy="7980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72241A-49A6-0DC1-355A-6C0491BDE29E}"/>
              </a:ext>
            </a:extLst>
          </p:cNvPr>
          <p:cNvSpPr txBox="1"/>
          <p:nvPr/>
        </p:nvSpPr>
        <p:spPr>
          <a:xfrm>
            <a:off x="920640" y="702993"/>
            <a:ext cx="3723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search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engine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for</a:t>
            </a:r>
            <a:r>
              <a:rPr lang="es-ES" sz="2400" dirty="0">
                <a:solidFill>
                  <a:schemeClr val="bg1"/>
                </a:solidFill>
              </a:rPr>
              <a:t> data </a:t>
            </a:r>
            <a:r>
              <a:rPr lang="es-ES" sz="2400" dirty="0" err="1">
                <a:solidFill>
                  <a:schemeClr val="bg1"/>
                </a:solidFill>
              </a:rPr>
              <a:t>export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allows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you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to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automatically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select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all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facilities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companies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or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regions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that</a:t>
            </a:r>
            <a:r>
              <a:rPr lang="es-ES" sz="2400" dirty="0">
                <a:solidFill>
                  <a:schemeClr val="bg1"/>
                </a:solidFill>
              </a:rPr>
              <a:t> are </a:t>
            </a:r>
            <a:r>
              <a:rPr lang="es-ES" sz="2400" dirty="0" err="1">
                <a:solidFill>
                  <a:schemeClr val="bg1"/>
                </a:solidFill>
              </a:rPr>
              <a:t>part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of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same</a:t>
            </a:r>
            <a:r>
              <a:rPr lang="es-ES" sz="2400" dirty="0">
                <a:solidFill>
                  <a:schemeClr val="bg1"/>
                </a:solidFill>
              </a:rPr>
              <a:t> country, industrial </a:t>
            </a:r>
            <a:r>
              <a:rPr lang="es-ES" sz="2400" dirty="0" err="1">
                <a:solidFill>
                  <a:schemeClr val="bg1"/>
                </a:solidFill>
              </a:rPr>
              <a:t>activity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or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even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same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company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when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it</a:t>
            </a:r>
            <a:r>
              <a:rPr lang="es-ES" sz="2400" dirty="0">
                <a:solidFill>
                  <a:schemeClr val="bg1"/>
                </a:solidFill>
              </a:rPr>
              <a:t> comes </a:t>
            </a:r>
            <a:r>
              <a:rPr lang="es-ES" sz="2400" dirty="0" err="1">
                <a:solidFill>
                  <a:schemeClr val="bg1"/>
                </a:solidFill>
              </a:rPr>
              <a:t>to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facilities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578DF9-E249-60D9-E29B-B361E457A8FA}"/>
              </a:ext>
            </a:extLst>
          </p:cNvPr>
          <p:cNvSpPr txBox="1"/>
          <p:nvPr/>
        </p:nvSpPr>
        <p:spPr>
          <a:xfrm>
            <a:off x="920640" y="4154413"/>
            <a:ext cx="3640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</a:rPr>
              <a:t>To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avoid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missing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any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item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when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number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of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results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higher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than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the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limit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for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each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category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you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need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to</a:t>
            </a:r>
            <a:r>
              <a:rPr lang="es-ES" sz="2400" dirty="0">
                <a:solidFill>
                  <a:schemeClr val="bg1"/>
                </a:solidFill>
              </a:rPr>
              <a:t> refine </a:t>
            </a:r>
            <a:r>
              <a:rPr lang="es-ES" sz="2400" dirty="0" err="1">
                <a:solidFill>
                  <a:schemeClr val="bg1"/>
                </a:solidFill>
              </a:rPr>
              <a:t>your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search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query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D8B89E-A647-7EA8-01CD-6B161FA39D27}"/>
              </a:ext>
            </a:extLst>
          </p:cNvPr>
          <p:cNvSpPr/>
          <p:nvPr/>
        </p:nvSpPr>
        <p:spPr>
          <a:xfrm>
            <a:off x="5214241" y="741663"/>
            <a:ext cx="6295666" cy="54149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EA38799-F6E7-8B6C-E943-C633F9AF74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98"/>
          <a:stretch/>
        </p:blipFill>
        <p:spPr>
          <a:xfrm>
            <a:off x="4644238" y="483056"/>
            <a:ext cx="6584376" cy="53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in" id="{81F22FD0-57AF-8747-8B33-C6295F9B4F46}" vid="{45C9AB69-545D-F940-B30D-91DD27188CB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ain" id="{81F22FD0-57AF-8747-8B33-C6295F9B4F46}" vid="{51534FB6-0DCC-F84B-9BD5-2B1B869EDDF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20555</TotalTime>
  <Words>443</Words>
  <Application>Microsoft Macintosh PowerPoint</Application>
  <PresentationFormat>Panorámica</PresentationFormat>
  <Paragraphs>64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Avenir Next</vt:lpstr>
      <vt:lpstr>Avenir Next Demi Bold</vt:lpstr>
      <vt:lpstr>Avenir Next Medium</vt:lpstr>
      <vt:lpstr>Calibri</vt:lpstr>
      <vt:lpstr>Calibri Light</vt:lpstr>
      <vt:lpstr>Inter</vt:lpstr>
      <vt:lpstr>Times New Roman</vt:lpstr>
      <vt:lpstr>Diseño personalizado</vt:lpstr>
      <vt:lpstr>2_Diseño personalizado</vt:lpstr>
      <vt:lpstr>1_Diseño personalizado</vt:lpstr>
      <vt:lpstr>Presentación de PowerPoint</vt:lpstr>
      <vt:lpstr>Downloading The Data You Want</vt:lpstr>
      <vt:lpstr>Presentación de PowerPoint</vt:lpstr>
      <vt:lpstr>Presentación de PowerPoint</vt:lpstr>
      <vt:lpstr>Presentación de PowerPoint</vt:lpstr>
      <vt:lpstr>Familiarize yourself with TERAIN</vt:lpstr>
      <vt:lpstr>Presentación de PowerPoint</vt:lpstr>
      <vt:lpstr>Refine your search queries</vt:lpstr>
      <vt:lpstr>Presentación de PowerPoint</vt:lpstr>
      <vt:lpstr>Class discussion and feedback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MARIYKA EMILOVA RACHEVA</dc:creator>
  <cp:lastModifiedBy>MARIYKA EMILOVA RACHEVA</cp:lastModifiedBy>
  <cp:revision>8</cp:revision>
  <dcterms:created xsi:type="dcterms:W3CDTF">2023-03-21T07:56:22Z</dcterms:created>
  <dcterms:modified xsi:type="dcterms:W3CDTF">2023-05-04T10:27:03Z</dcterms:modified>
</cp:coreProperties>
</file>