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howSpecialPlsOnTitleSld="0" saveSubsetFonts="1" autoCompressPictures="0">
  <p:sldMasterIdLst>
    <p:sldMasterId id="2147483690" r:id="rId1"/>
    <p:sldMasterId id="2147483663" r:id="rId2"/>
    <p:sldMasterId id="2147483651" r:id="rId3"/>
  </p:sldMasterIdLst>
  <p:notesMasterIdLst>
    <p:notesMasterId r:id="rId22"/>
  </p:notesMasterIdLst>
  <p:sldIdLst>
    <p:sldId id="256" r:id="rId4"/>
    <p:sldId id="257" r:id="rId5"/>
    <p:sldId id="260" r:id="rId6"/>
    <p:sldId id="300" r:id="rId7"/>
    <p:sldId id="294" r:id="rId8"/>
    <p:sldId id="263" r:id="rId9"/>
    <p:sldId id="301" r:id="rId10"/>
    <p:sldId id="297" r:id="rId11"/>
    <p:sldId id="302" r:id="rId12"/>
    <p:sldId id="308" r:id="rId13"/>
    <p:sldId id="309" r:id="rId14"/>
    <p:sldId id="310" r:id="rId15"/>
    <p:sldId id="311" r:id="rId16"/>
    <p:sldId id="314" r:id="rId17"/>
    <p:sldId id="313" r:id="rId18"/>
    <p:sldId id="315" r:id="rId19"/>
    <p:sldId id="316" r:id="rId20"/>
    <p:sldId id="285" r:id="rId21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1F8"/>
    <a:srgbClr val="7EA6F9"/>
    <a:srgbClr val="D5E8FF"/>
    <a:srgbClr val="387CF7"/>
    <a:srgbClr val="50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0"/>
    <p:restoredTop sz="91204"/>
  </p:normalViewPr>
  <p:slideViewPr>
    <p:cSldViewPr snapToGrid="0">
      <p:cViewPr varScale="1">
        <p:scale>
          <a:sx n="78" d="100"/>
          <a:sy n="78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674D-4F51-EE4F-9F14-DE0B99C5D7FC}" type="datetimeFigureOut">
              <a:rPr lang="es-ES" smtClean="0"/>
              <a:t>28/4/23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29048-740D-944C-8042-7C980F00997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1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91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6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91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15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77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676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775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70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47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80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BE91E-2196-E935-9EFB-0C0E2D09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519D0-BE6D-15D2-46F2-F5E3D908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68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71ADF11C-3C18-886A-E92F-14934C2AB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606F-3B6F-234C-8D36-29E063C49E5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8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4788C68-BFEE-C79C-40EE-E6DEF8FB2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71F9-AFF6-974C-A23A-CF3345A37E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8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EC79272-1CAB-5F06-E79C-E2F359784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E067-E52E-2A42-86EB-5DEBD7F300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BE91E-2196-E935-9EFB-0C0E2D09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519D0-BE6D-15D2-46F2-F5E3D908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85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59F6A034-1058-6D14-23BA-BCFDE078F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E85A-7AB0-304D-BD13-624B2FD0AD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2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1B8CDE5-741A-89F4-9F1B-B940594B3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535D-53CD-2C48-9C85-6A527A0B99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9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3B34531-3239-4B57-439D-5D3F34E1B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B80D-E7E3-5D46-AAAD-09190A86A3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5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707F362-1434-4BAC-C49C-4982155ED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8A33-6F63-1B45-B95D-2D7AB5E09DD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602F71C-83B4-0EB6-02C6-4AD5F5D0C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6B5B-7624-C749-B0DE-7B8221E7A5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9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1C2F5F3B-5FF5-72E1-4C76-70C0FEFF0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8AE4-6540-5240-B747-E44AA1C98D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41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AE59D524-6759-8A93-A914-0B77E8269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1B53-3CAE-214A-8E72-E3543FF7FEF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6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8CE59A0-472A-39AF-1F58-3016F2F49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9135-56DE-1148-A9DD-F0B7F3A3967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7CF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9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7CF7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900E8CA-9C02-61AF-A290-E0D106D875AF}"/>
              </a:ext>
            </a:extLst>
          </p:cNvPr>
          <p:cNvSpPr/>
          <p:nvPr/>
        </p:nvSpPr>
        <p:spPr>
          <a:xfrm>
            <a:off x="838200" y="596900"/>
            <a:ext cx="10515600" cy="558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075" name="Marcador de título 1">
            <a:extLst>
              <a:ext uri="{FF2B5EF4-FFF2-40B4-BE49-F238E27FC236}">
                <a16:creationId xmlns:a16="http://schemas.microsoft.com/office/drawing/2014/main" id="{35F42041-D461-EC61-CDFA-2AC72CBA2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302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D53090C2-D7F2-DB62-4BA3-137CB54D8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8AF31-2639-E4F1-03D8-C6A0619DF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850" y="6340475"/>
            <a:ext cx="6223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2208E4D-FE22-414D-854D-8C69AB2793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8" name="Imagen 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7565BDA-1F69-E256-42F3-28327509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6370638"/>
            <a:ext cx="14795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BB07494A-0680-6674-8810-D5E7410528F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8718" y="6164376"/>
            <a:ext cx="852260" cy="8522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870BD26-F87A-C3A2-1643-2E244B265846}"/>
              </a:ext>
            </a:extLst>
          </p:cNvPr>
          <p:cNvSpPr txBox="1"/>
          <p:nvPr userDrawn="1"/>
        </p:nvSpPr>
        <p:spPr>
          <a:xfrm>
            <a:off x="98425" y="6315005"/>
            <a:ext cx="288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dirty="0">
                <a:solidFill>
                  <a:schemeClr val="bg1"/>
                </a:solidFill>
              </a:rPr>
              <a:t>www.terain.org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87CF7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DD140F2-9404-BA57-77DE-7EF60EC3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284913"/>
            <a:ext cx="14779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978B98D-2BD3-99DE-2523-486F3C07A2E3}"/>
              </a:ext>
            </a:extLst>
          </p:cNvPr>
          <p:cNvSpPr txBox="1"/>
          <p:nvPr userDrawn="1"/>
        </p:nvSpPr>
        <p:spPr>
          <a:xfrm>
            <a:off x="174625" y="6284913"/>
            <a:ext cx="288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dirty="0">
                <a:solidFill>
                  <a:schemeClr val="bg1"/>
                </a:solidFill>
              </a:rPr>
              <a:t>www.terain.org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B6854A90-710A-ED9A-466B-3B0BE44359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1632" y="6077858"/>
            <a:ext cx="852260" cy="852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10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microsoft.com/office/2007/relationships/hdphoto" Target="../media/hdphoto3.wdp"/><Relationship Id="rId7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gif"/><Relationship Id="rId5" Type="http://schemas.microsoft.com/office/2007/relationships/hdphoto" Target="../media/hdphoto4.wdp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58.svg"/><Relationship Id="rId19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image" Target="../media/image57.png"/><Relationship Id="rId1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58.svg"/><Relationship Id="rId19" Type="http://schemas.openxmlformats.org/officeDocument/2006/relationships/hyperlink" Target="https://www.terain.org/index.php?r=site%2Fcontact" TargetMode="External"/><Relationship Id="rId4" Type="http://schemas.microsoft.com/office/2007/relationships/hdphoto" Target="../media/hdphoto1.wdp"/><Relationship Id="rId9" Type="http://schemas.openxmlformats.org/officeDocument/2006/relationships/image" Target="../media/image57.png"/><Relationship Id="rId1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6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svg"/><Relationship Id="rId5" Type="http://schemas.openxmlformats.org/officeDocument/2006/relationships/image" Target="../media/image10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4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3.JPG"/><Relationship Id="rId5" Type="http://schemas.openxmlformats.org/officeDocument/2006/relationships/image" Target="../media/image10.png"/><Relationship Id="rId10" Type="http://schemas.openxmlformats.org/officeDocument/2006/relationships/image" Target="../media/image32.jpg"/><Relationship Id="rId4" Type="http://schemas.microsoft.com/office/2007/relationships/hdphoto" Target="../media/hdphoto1.wdp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CF7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F4F2D1C-6F8E-9C77-1C65-F97A2043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43" y="2157816"/>
            <a:ext cx="7761815" cy="230597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DABB268-DB7C-B2D3-3D67-2C2B3B6A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7" y="379914"/>
            <a:ext cx="5132439" cy="51324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E475C2-3C49-120A-DFD4-468DB178883B}"/>
              </a:ext>
            </a:extLst>
          </p:cNvPr>
          <p:cNvSpPr txBox="1"/>
          <p:nvPr/>
        </p:nvSpPr>
        <p:spPr>
          <a:xfrm>
            <a:off x="2358390" y="3829050"/>
            <a:ext cx="747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chemeClr val="bg1"/>
                </a:solidFill>
                <a:effectLst/>
                <a:latin typeface="Inter"/>
              </a:rPr>
              <a:t>Toxic Environmental Risks Analytical Intelligence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515964"/>
            <a:ext cx="11390400" cy="5835600"/>
          </a:xfrm>
          <a:prstGeom prst="rect">
            <a:avLst/>
          </a:prstGeom>
          <a:solidFill>
            <a:srgbClr val="387CF7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90774E7-CDE7-BFD2-F263-84D63E9E86D8}"/>
              </a:ext>
            </a:extLst>
          </p:cNvPr>
          <p:cNvSpPr/>
          <p:nvPr/>
        </p:nvSpPr>
        <p:spPr>
          <a:xfrm>
            <a:off x="8505557" y="982184"/>
            <a:ext cx="3121431" cy="2510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5A33D9E-A588-7757-2049-846B40A4B98E}"/>
              </a:ext>
            </a:extLst>
          </p:cNvPr>
          <p:cNvSpPr/>
          <p:nvPr/>
        </p:nvSpPr>
        <p:spPr>
          <a:xfrm>
            <a:off x="7240397" y="3850684"/>
            <a:ext cx="4196105" cy="23641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78C308-D366-9D12-338B-FE540CC6C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663" y="3611228"/>
            <a:ext cx="4188325" cy="2433184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FFAF275-6340-ADE6-ED92-F5B528B9096A}"/>
              </a:ext>
            </a:extLst>
          </p:cNvPr>
          <p:cNvSpPr/>
          <p:nvPr/>
        </p:nvSpPr>
        <p:spPr>
          <a:xfrm>
            <a:off x="4145240" y="1946690"/>
            <a:ext cx="4196105" cy="21118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05BECAE-223A-B600-E27B-9EB33F70F3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4840" y="1443370"/>
            <a:ext cx="4196105" cy="24073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7D00D1-C0AF-4070-7C30-FA85B570A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832" y="773496"/>
            <a:ext cx="3207756" cy="251101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8421A5A-DB76-5FC6-AB29-8E17E090F212}"/>
              </a:ext>
            </a:extLst>
          </p:cNvPr>
          <p:cNvSpPr txBox="1"/>
          <p:nvPr/>
        </p:nvSpPr>
        <p:spPr>
          <a:xfrm>
            <a:off x="805646" y="4508504"/>
            <a:ext cx="6299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Activity</a:t>
            </a:r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Comparison</a:t>
            </a:r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: Ranking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D51E64-C6EE-3908-4698-D024FD1DBFE1}"/>
              </a:ext>
            </a:extLst>
          </p:cNvPr>
          <p:cNvSpPr txBox="1"/>
          <p:nvPr/>
        </p:nvSpPr>
        <p:spPr>
          <a:xfrm>
            <a:off x="921414" y="1965894"/>
            <a:ext cx="2658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These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indexes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work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with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numbers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0-100 and compare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item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with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their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competitors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database</a:t>
            </a:r>
            <a:endParaRPr lang="es-ES" sz="2000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359274" y="450846"/>
            <a:ext cx="11390400" cy="5835600"/>
          </a:xfrm>
          <a:prstGeom prst="rect">
            <a:avLst/>
          </a:prstGeom>
          <a:solidFill>
            <a:srgbClr val="387CF7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90774E7-CDE7-BFD2-F263-84D63E9E86D8}"/>
              </a:ext>
            </a:extLst>
          </p:cNvPr>
          <p:cNvSpPr/>
          <p:nvPr/>
        </p:nvSpPr>
        <p:spPr>
          <a:xfrm>
            <a:off x="8505557" y="982184"/>
            <a:ext cx="3121431" cy="2510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5A33D9E-A588-7757-2049-846B40A4B98E}"/>
              </a:ext>
            </a:extLst>
          </p:cNvPr>
          <p:cNvSpPr/>
          <p:nvPr/>
        </p:nvSpPr>
        <p:spPr>
          <a:xfrm>
            <a:off x="7240397" y="3850684"/>
            <a:ext cx="4196105" cy="23641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FFAF275-6340-ADE6-ED92-F5B528B9096A}"/>
              </a:ext>
            </a:extLst>
          </p:cNvPr>
          <p:cNvSpPr/>
          <p:nvPr/>
        </p:nvSpPr>
        <p:spPr>
          <a:xfrm>
            <a:off x="4145240" y="1946690"/>
            <a:ext cx="4196105" cy="21118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0A125A7-06D4-84F3-9FE5-143D7E681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143" y="773497"/>
            <a:ext cx="3207756" cy="2511018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3EDDD4EF-239C-1426-6C9A-C1219CBD078E}"/>
              </a:ext>
            </a:extLst>
          </p:cNvPr>
          <p:cNvSpPr/>
          <p:nvPr/>
        </p:nvSpPr>
        <p:spPr>
          <a:xfrm>
            <a:off x="565013" y="773497"/>
            <a:ext cx="4155126" cy="2323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BC1F6BF-6620-905A-26E7-06D8FEB19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912" y="1501700"/>
            <a:ext cx="4155125" cy="236055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D2DF207-2C72-88A3-CFCB-F39360D9A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4220" y="3573024"/>
            <a:ext cx="4203632" cy="247293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52F31C2-AF09-614E-7384-0971024A2B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543" y="514754"/>
            <a:ext cx="4093224" cy="236055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2E087FC-737F-7052-FC75-649DF1F1A587}"/>
              </a:ext>
            </a:extLst>
          </p:cNvPr>
          <p:cNvSpPr txBox="1"/>
          <p:nvPr/>
        </p:nvSpPr>
        <p:spPr>
          <a:xfrm>
            <a:off x="464666" y="3092734"/>
            <a:ext cx="40105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Time </a:t>
            </a:r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Comparison</a:t>
            </a:r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: </a:t>
            </a:r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Improvements</a:t>
            </a:r>
            <a:endParaRPr lang="es-ES" sz="4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E4657A9-08E2-2D0C-354C-99D9B8502B7F}"/>
              </a:ext>
            </a:extLst>
          </p:cNvPr>
          <p:cNvSpPr txBox="1"/>
          <p:nvPr/>
        </p:nvSpPr>
        <p:spPr>
          <a:xfrm>
            <a:off x="482494" y="5005690"/>
            <a:ext cx="6634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first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two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these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indexes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reflect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variation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by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comparing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score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current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year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with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score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three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previous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years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Meanwhile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third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index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this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category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is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substraction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other</a:t>
            </a:r>
            <a:r>
              <a:rPr lang="es-ES" sz="2000" dirty="0">
                <a:solidFill>
                  <a:schemeClr val="bg1"/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 Medium" panose="020B0503020202020204" pitchFamily="34" charset="0"/>
              </a:rPr>
              <a:t>two</a:t>
            </a:r>
            <a:endParaRPr lang="es-ES" sz="2000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50CB5436-FC51-B2B7-7986-F16B5467AF2C}"/>
                  </a:ext>
                </a:extLst>
              </p:cNvPr>
              <p:cNvSpPr/>
              <p:nvPr/>
            </p:nvSpPr>
            <p:spPr>
              <a:xfrm>
                <a:off x="3279757" y="4865832"/>
                <a:ext cx="3752853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A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A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A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A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s-AR" b="1" i="1" dirty="0">
                  <a:solidFill>
                    <a:schemeClr val="bg1"/>
                  </a:solidFill>
                  <a:latin typeface="Avenir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50CB5436-FC51-B2B7-7986-F16B5467A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57" y="4865832"/>
                <a:ext cx="3752853" cy="679032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A1EF46E8-9E75-AA68-72F5-473E08631F4A}"/>
              </a:ext>
            </a:extLst>
          </p:cNvPr>
          <p:cNvSpPr/>
          <p:nvPr/>
        </p:nvSpPr>
        <p:spPr>
          <a:xfrm>
            <a:off x="700565" y="4036921"/>
            <a:ext cx="3140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err="1">
                <a:solidFill>
                  <a:schemeClr val="bg1"/>
                </a:solidFill>
                <a:latin typeface="Avenir"/>
              </a:rPr>
              <a:t>Current</a:t>
            </a:r>
            <a:r>
              <a:rPr lang="es-AR" sz="2400" dirty="0">
                <a:solidFill>
                  <a:schemeClr val="bg1"/>
                </a:solidFill>
                <a:latin typeface="Avenir"/>
              </a:rPr>
              <a:t> Score = t               </a:t>
            </a:r>
          </a:p>
          <a:p>
            <a:r>
              <a:rPr lang="es-AR" sz="2400" dirty="0">
                <a:solidFill>
                  <a:schemeClr val="bg1"/>
                </a:solidFill>
                <a:latin typeface="Avenir"/>
              </a:rPr>
              <a:t>AS = </a:t>
            </a:r>
            <a:r>
              <a:rPr lang="es-AR" sz="2400" dirty="0" err="1">
                <a:solidFill>
                  <a:schemeClr val="bg1"/>
                </a:solidFill>
                <a:latin typeface="Avenir"/>
              </a:rPr>
              <a:t>Average</a:t>
            </a:r>
            <a:r>
              <a:rPr lang="es-AR" sz="2400" dirty="0">
                <a:solidFill>
                  <a:schemeClr val="bg1"/>
                </a:solidFill>
                <a:latin typeface="Avenir"/>
              </a:rPr>
              <a:t> Score </a:t>
            </a:r>
            <a:r>
              <a:rPr lang="es-AR" sz="2400" dirty="0" err="1">
                <a:solidFill>
                  <a:schemeClr val="bg1"/>
                </a:solidFill>
                <a:latin typeface="Avenir"/>
              </a:rPr>
              <a:t>of</a:t>
            </a:r>
            <a:r>
              <a:rPr lang="es-AR" sz="2400" dirty="0">
                <a:solidFill>
                  <a:schemeClr val="bg1"/>
                </a:solidFill>
                <a:latin typeface="Avenir"/>
              </a:rPr>
              <a:t> </a:t>
            </a:r>
            <a:r>
              <a:rPr lang="es-AR" sz="2400" dirty="0" err="1">
                <a:solidFill>
                  <a:schemeClr val="bg1"/>
                </a:solidFill>
                <a:latin typeface="Avenir"/>
              </a:rPr>
              <a:t>the</a:t>
            </a:r>
            <a:r>
              <a:rPr lang="es-AR" sz="2400" dirty="0">
                <a:solidFill>
                  <a:schemeClr val="bg1"/>
                </a:solidFill>
                <a:latin typeface="Avenir"/>
              </a:rPr>
              <a:t> 3 </a:t>
            </a:r>
            <a:r>
              <a:rPr lang="es-AR" sz="2400" dirty="0" err="1">
                <a:solidFill>
                  <a:schemeClr val="bg1"/>
                </a:solidFill>
                <a:latin typeface="Avenir"/>
              </a:rPr>
              <a:t>previous</a:t>
            </a:r>
            <a:r>
              <a:rPr lang="es-AR" sz="2400" dirty="0">
                <a:solidFill>
                  <a:schemeClr val="bg1"/>
                </a:solidFill>
                <a:latin typeface="Avenir"/>
              </a:rPr>
              <a:t> </a:t>
            </a:r>
            <a:r>
              <a:rPr lang="es-AR" sz="2400" dirty="0" err="1">
                <a:solidFill>
                  <a:schemeClr val="bg1"/>
                </a:solidFill>
                <a:latin typeface="Avenir"/>
              </a:rPr>
              <a:t>years</a:t>
            </a:r>
            <a:endParaRPr lang="es-AR" sz="2400" dirty="0">
              <a:solidFill>
                <a:schemeClr val="bg1"/>
              </a:solidFill>
              <a:latin typeface="Avenir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AD81DF2-98D8-1D7B-880C-51D84727D662}"/>
              </a:ext>
            </a:extLst>
          </p:cNvPr>
          <p:cNvCxnSpPr>
            <a:cxnSpLocks/>
          </p:cNvCxnSpPr>
          <p:nvPr/>
        </p:nvCxnSpPr>
        <p:spPr>
          <a:xfrm flipV="1">
            <a:off x="5160371" y="4365382"/>
            <a:ext cx="192679" cy="3335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3C6D9B2-0FCC-C50F-4E27-6236603F8FF9}"/>
              </a:ext>
            </a:extLst>
          </p:cNvPr>
          <p:cNvCxnSpPr>
            <a:cxnSpLocks/>
          </p:cNvCxnSpPr>
          <p:nvPr/>
        </p:nvCxnSpPr>
        <p:spPr>
          <a:xfrm>
            <a:off x="6243292" y="5643427"/>
            <a:ext cx="54150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08B5E0F-F52E-7D8F-1376-8F78368CD749}"/>
                  </a:ext>
                </a:extLst>
              </p:cNvPr>
              <p:cNvSpPr/>
              <p:nvPr/>
            </p:nvSpPr>
            <p:spPr>
              <a:xfrm>
                <a:off x="320124" y="3226385"/>
                <a:ext cx="35390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𝑪𝑩𝑬𝑰</m:t>
                      </m:r>
                      <m:r>
                        <a:rPr lang="es-A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𝑪𝑬𝑰</m:t>
                      </m:r>
                      <m:r>
                        <a:rPr lang="es-A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𝑪𝑨𝑬𝑰</m:t>
                      </m:r>
                    </m:oMath>
                  </m:oMathPara>
                </a14:m>
                <a:endParaRPr lang="es-AR" sz="2000" b="1" i="1" dirty="0">
                  <a:solidFill>
                    <a:schemeClr val="bg1"/>
                  </a:solidFill>
                  <a:latin typeface="Avenir"/>
                </a:endParaRPr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08B5E0F-F52E-7D8F-1376-8F78368CD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24" y="3226385"/>
                <a:ext cx="353906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>
            <a:extLst>
              <a:ext uri="{FF2B5EF4-FFF2-40B4-BE49-F238E27FC236}">
                <a16:creationId xmlns:a16="http://schemas.microsoft.com/office/drawing/2014/main" id="{E18C04EB-CF41-13B2-7BC2-A90681FA2123}"/>
              </a:ext>
            </a:extLst>
          </p:cNvPr>
          <p:cNvSpPr/>
          <p:nvPr/>
        </p:nvSpPr>
        <p:spPr>
          <a:xfrm>
            <a:off x="2473495" y="1032591"/>
            <a:ext cx="4853972" cy="31314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35" name="Imagen 34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AE11FA50-8146-03C4-7345-333780D148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4801" y="757185"/>
            <a:ext cx="4915479" cy="3191943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24AE29FC-FBC2-CEAA-18A2-6B383125D361}"/>
              </a:ext>
            </a:extLst>
          </p:cNvPr>
          <p:cNvSpPr txBox="1"/>
          <p:nvPr/>
        </p:nvSpPr>
        <p:spPr>
          <a:xfrm>
            <a:off x="512339" y="4189282"/>
            <a:ext cx="40105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Time </a:t>
            </a:r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Comparison</a:t>
            </a:r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: </a:t>
            </a:r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Improvements</a:t>
            </a:r>
            <a:endParaRPr lang="es-ES" sz="4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2CE46E5-EC25-78B6-D17C-0160F855C76E}"/>
              </a:ext>
            </a:extLst>
          </p:cNvPr>
          <p:cNvSpPr txBox="1"/>
          <p:nvPr/>
        </p:nvSpPr>
        <p:spPr>
          <a:xfrm>
            <a:off x="4375256" y="4439446"/>
            <a:ext cx="7334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This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index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is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specific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‘Company’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search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category</a:t>
            </a:r>
            <a:endParaRPr lang="es-E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t =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current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score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company’s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facilities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when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compared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their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competitors</a:t>
            </a:r>
            <a:endParaRPr lang="es-E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AS=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average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score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company’s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facilities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when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compared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their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competitors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three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previous</a:t>
            </a:r>
            <a:r>
              <a:rPr lang="es-E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years</a:t>
            </a:r>
            <a:endParaRPr lang="es-E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8" grpId="0" animBg="1"/>
      <p:bldP spid="18" grpId="1" animBg="1"/>
      <p:bldP spid="27" grpId="0" animBg="1"/>
      <p:bldP spid="27" grpId="1" animBg="1"/>
      <p:bldP spid="28" grpId="1"/>
      <p:bldP spid="29" grpId="0"/>
      <p:bldP spid="29" grpId="1"/>
      <p:bldP spid="2" grpId="0"/>
      <p:bldP spid="2" grpId="1"/>
      <p:bldP spid="3" grpId="0"/>
      <p:bldP spid="3" grpId="1"/>
      <p:bldP spid="22" grpId="0"/>
      <p:bldP spid="22" grpId="1"/>
      <p:bldP spid="31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515964"/>
            <a:ext cx="11390400" cy="5835600"/>
          </a:xfrm>
          <a:prstGeom prst="rect">
            <a:avLst/>
          </a:prstGeom>
          <a:solidFill>
            <a:srgbClr val="387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90774E7-CDE7-BFD2-F263-84D63E9E86D8}"/>
              </a:ext>
            </a:extLst>
          </p:cNvPr>
          <p:cNvSpPr/>
          <p:nvPr/>
        </p:nvSpPr>
        <p:spPr>
          <a:xfrm>
            <a:off x="8466478" y="3646326"/>
            <a:ext cx="3121431" cy="2510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FFAF275-6340-ADE6-ED92-F5B528B9096A}"/>
              </a:ext>
            </a:extLst>
          </p:cNvPr>
          <p:cNvSpPr/>
          <p:nvPr/>
        </p:nvSpPr>
        <p:spPr>
          <a:xfrm>
            <a:off x="4221519" y="1278742"/>
            <a:ext cx="7205048" cy="28312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  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421A5A-DB76-5FC6-AB29-8E17E090F212}"/>
              </a:ext>
            </a:extLst>
          </p:cNvPr>
          <p:cNvSpPr txBox="1"/>
          <p:nvPr/>
        </p:nvSpPr>
        <p:spPr>
          <a:xfrm>
            <a:off x="453980" y="885842"/>
            <a:ext cx="3760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Predictive </a:t>
            </a:r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Comparison</a:t>
            </a:r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:</a:t>
            </a:r>
          </a:p>
          <a:p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Volatility</a:t>
            </a:r>
            <a:endParaRPr lang="es-ES" sz="4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23" name="Imagen 22" descr="Texto&#10;&#10;Descripción generada automáticamente con confianza media">
            <a:extLst>
              <a:ext uri="{FF2B5EF4-FFF2-40B4-BE49-F238E27FC236}">
                <a16:creationId xmlns:a16="http://schemas.microsoft.com/office/drawing/2014/main" id="{76B70A58-1A55-D190-825E-6B56B06FA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165" y="1090958"/>
            <a:ext cx="7202506" cy="28312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17F114C-C54F-0640-1B33-399CA405E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2266" y="3527588"/>
            <a:ext cx="3127777" cy="2448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0C87A676-2373-3390-6A67-ABBE3E85D7D4}"/>
                  </a:ext>
                </a:extLst>
              </p:cNvPr>
              <p:cNvSpPr/>
              <p:nvPr/>
            </p:nvSpPr>
            <p:spPr>
              <a:xfrm>
                <a:off x="162143" y="4744658"/>
                <a:ext cx="752539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CPEI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Actual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environmental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impact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environmental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impact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1600" dirty="0">
                  <a:solidFill>
                    <a:schemeClr val="bg1"/>
                  </a:solidFill>
                  <a:latin typeface="Avenir Next" panose="020B0503020202020204" pitchFamily="34" charset="0"/>
                </a:endParaRPr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0C87A676-2373-3390-6A67-ABBE3E85D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3" y="4744658"/>
                <a:ext cx="7525395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D8D2F75-5F90-A0B7-9B14-75C065C6FAFE}"/>
                  </a:ext>
                </a:extLst>
              </p:cNvPr>
              <p:cNvSpPr/>
              <p:nvPr/>
            </p:nvSpPr>
            <p:spPr>
              <a:xfrm>
                <a:off x="162143" y="5219346"/>
                <a:ext cx="7525395" cy="5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s-A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AR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CPEI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AR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Expected</m:t>
                          </m:r>
                          <m:r>
                            <a:rPr lang="es-AR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environmental</m:t>
                          </m:r>
                          <m:r>
                            <a:rPr lang="es-AR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impact</m:t>
                          </m:r>
                        </m:den>
                      </m:f>
                    </m:oMath>
                  </m:oMathPara>
                </a14:m>
                <a:endParaRPr lang="es-AR" sz="1600" dirty="0">
                  <a:solidFill>
                    <a:schemeClr val="bg1"/>
                  </a:solidFill>
                  <a:latin typeface="Avenir Next" panose="020B0503020202020204" pitchFamily="34" charset="0"/>
                </a:endParaRPr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D8D2F75-5F90-A0B7-9B14-75C065C6F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3" y="5219346"/>
                <a:ext cx="7525395" cy="596445"/>
              </a:xfrm>
              <a:prstGeom prst="rect">
                <a:avLst/>
              </a:prstGeom>
              <a:blipFill>
                <a:blip r:embed="rId1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92394D4C-9D64-01FD-6591-3EA69F5D37A2}"/>
              </a:ext>
            </a:extLst>
          </p:cNvPr>
          <p:cNvSpPr txBox="1"/>
          <p:nvPr/>
        </p:nvSpPr>
        <p:spPr>
          <a:xfrm>
            <a:off x="587155" y="3330952"/>
            <a:ext cx="3440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Red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or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green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are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used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depending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on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whether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performance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was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satisfactory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or</a:t>
            </a:r>
            <a:r>
              <a:rPr lang="es-ES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venir Next" panose="020B0503020202020204" pitchFamily="34" charset="0"/>
              </a:rPr>
              <a:t>not</a:t>
            </a:r>
            <a:endParaRPr lang="es-E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6F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8D4C3-67F1-63B8-EC1D-104EC761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23" y="1596980"/>
            <a:ext cx="3325996" cy="4260190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Use TERAIN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to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find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b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</a:br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specific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data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0E449-221B-BD06-F269-815A488FDF86}"/>
              </a:ext>
            </a:extLst>
          </p:cNvPr>
          <p:cNvSpPr txBox="1"/>
          <p:nvPr/>
        </p:nvSpPr>
        <p:spPr>
          <a:xfrm>
            <a:off x="148802" y="6303317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8" name="Imagen 1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7B46546-3BCA-786F-97AF-1C5CC9CA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289775"/>
            <a:ext cx="1645105" cy="48874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EE18C3-CD6A-FA5F-459F-0D1EEAF8E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472" y="6135126"/>
            <a:ext cx="798046" cy="798046"/>
          </a:xfrm>
          <a:prstGeom prst="rect">
            <a:avLst/>
          </a:prstGeom>
        </p:spPr>
      </p:pic>
      <p:pic>
        <p:nvPicPr>
          <p:cNvPr id="5" name="Gráfico 4" descr="Insignia 4 con relleno sólido">
            <a:extLst>
              <a:ext uri="{FF2B5EF4-FFF2-40B4-BE49-F238E27FC236}">
                <a16:creationId xmlns:a16="http://schemas.microsoft.com/office/drawing/2014/main" id="{453AF699-F8FC-D53C-9C83-D5C36A60C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761" y="522759"/>
            <a:ext cx="1198800" cy="11988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55C1F79-5A1D-F9AB-58D0-E974383A2C9E}"/>
              </a:ext>
            </a:extLst>
          </p:cNvPr>
          <p:cNvSpPr/>
          <p:nvPr/>
        </p:nvSpPr>
        <p:spPr>
          <a:xfrm>
            <a:off x="3996516" y="3362647"/>
            <a:ext cx="1908390" cy="3177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61F63A-F6AF-2092-DA86-53DA5A847737}"/>
              </a:ext>
            </a:extLst>
          </p:cNvPr>
          <p:cNvSpPr/>
          <p:nvPr/>
        </p:nvSpPr>
        <p:spPr>
          <a:xfrm>
            <a:off x="7964569" y="3439093"/>
            <a:ext cx="1884139" cy="3177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FDDA8CD-A8E4-D1A1-A0B4-3528CA902984}"/>
              </a:ext>
            </a:extLst>
          </p:cNvPr>
          <p:cNvSpPr/>
          <p:nvPr/>
        </p:nvSpPr>
        <p:spPr>
          <a:xfrm>
            <a:off x="6241528" y="739001"/>
            <a:ext cx="1884139" cy="3177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53CD750-9D01-2728-AFDF-1E2B40F11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984" y="522759"/>
            <a:ext cx="1884140" cy="3177656"/>
          </a:xfrm>
          <a:prstGeom prst="rect">
            <a:avLst/>
          </a:prstGeom>
        </p:spPr>
      </p:pic>
      <p:pic>
        <p:nvPicPr>
          <p:cNvPr id="16" name="Imagen 1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45D4B732-DCC5-C4F6-EB34-B8984904C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6423" y="3237461"/>
            <a:ext cx="1884139" cy="3177655"/>
          </a:xfrm>
          <a:prstGeom prst="rect">
            <a:avLst/>
          </a:prstGeom>
        </p:spPr>
      </p:pic>
      <p:pic>
        <p:nvPicPr>
          <p:cNvPr id="20" name="Imagen 1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26B3C9D-1E7D-8292-AF32-8CF14FC0E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6783" y="3104397"/>
            <a:ext cx="1908390" cy="3198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2A56C6-FB28-8648-C41E-D701154366C1}"/>
              </a:ext>
            </a:extLst>
          </p:cNvPr>
          <p:cNvSpPr/>
          <p:nvPr/>
        </p:nvSpPr>
        <p:spPr>
          <a:xfrm>
            <a:off x="10259358" y="739000"/>
            <a:ext cx="1807706" cy="3177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FA7747F-3141-3634-73B3-5678ADD0A0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7598" y="522759"/>
            <a:ext cx="1807705" cy="31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D5E8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7009" y="666073"/>
            <a:ext cx="806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venir Next Demi Bold" panose="020B0503020202020204" pitchFamily="34" charset="0"/>
              </a:rPr>
              <a:t>Look </a:t>
            </a:r>
            <a:r>
              <a:rPr lang="es-ES" sz="4400" b="1" dirty="0" err="1">
                <a:latin typeface="Avenir Next Demi Bold" panose="020B0503020202020204" pitchFamily="34" charset="0"/>
              </a:rPr>
              <a:t>for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the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following</a:t>
            </a:r>
            <a:r>
              <a:rPr lang="es-ES" sz="4400" b="1" dirty="0">
                <a:latin typeface="Avenir Next Demi Bold" panose="020B0503020202020204" pitchFamily="34" charset="0"/>
              </a:rPr>
              <a:t> data: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96E687-88EB-71D9-16FE-58DDB4F8FC84}"/>
              </a:ext>
            </a:extLst>
          </p:cNvPr>
          <p:cNvSpPr/>
          <p:nvPr/>
        </p:nvSpPr>
        <p:spPr>
          <a:xfrm>
            <a:off x="6150019" y="1555478"/>
            <a:ext cx="5486169" cy="41337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B478186-2DD9-7084-2343-1CBFC4D962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9"/>
          <a:stretch/>
        </p:blipFill>
        <p:spPr>
          <a:xfrm>
            <a:off x="5791200" y="1844151"/>
            <a:ext cx="5486169" cy="423490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1004047" y="1844151"/>
            <a:ext cx="421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[</a:t>
            </a:r>
            <a:r>
              <a:rPr lang="es-ES" sz="2400" dirty="0" err="1"/>
              <a:t>Write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text</a:t>
            </a:r>
            <a:r>
              <a:rPr lang="es-ES" sz="2400" dirty="0"/>
              <a:t> </a:t>
            </a:r>
            <a:r>
              <a:rPr lang="es-ES" sz="2400" dirty="0" err="1"/>
              <a:t>here</a:t>
            </a:r>
            <a:r>
              <a:rPr lang="es-ES" sz="2400" dirty="0"/>
              <a:t>]</a:t>
            </a:r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578DF9-E249-60D9-E29B-B361E457A8FA}"/>
              </a:ext>
            </a:extLst>
          </p:cNvPr>
          <p:cNvSpPr txBox="1"/>
          <p:nvPr/>
        </p:nvSpPr>
        <p:spPr>
          <a:xfrm>
            <a:off x="1004047" y="4796264"/>
            <a:ext cx="421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[</a:t>
            </a:r>
            <a:r>
              <a:rPr lang="es-ES" sz="2400" dirty="0" err="1"/>
              <a:t>Write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text</a:t>
            </a:r>
            <a:r>
              <a:rPr lang="es-ES" sz="2400" dirty="0"/>
              <a:t> </a:t>
            </a:r>
            <a:r>
              <a:rPr lang="es-ES" sz="2400" dirty="0" err="1"/>
              <a:t>here</a:t>
            </a:r>
            <a:r>
              <a:rPr lang="es-ES" sz="2400" dirty="0"/>
              <a:t>]</a:t>
            </a:r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87004E-6925-B38E-13EE-840993817198}"/>
              </a:ext>
            </a:extLst>
          </p:cNvPr>
          <p:cNvSpPr txBox="1"/>
          <p:nvPr/>
        </p:nvSpPr>
        <p:spPr>
          <a:xfrm>
            <a:off x="1004047" y="3305942"/>
            <a:ext cx="421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[</a:t>
            </a:r>
            <a:r>
              <a:rPr lang="es-ES" sz="2400" dirty="0" err="1"/>
              <a:t>Write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text</a:t>
            </a:r>
            <a:r>
              <a:rPr lang="es-ES" sz="2400" dirty="0"/>
              <a:t> </a:t>
            </a:r>
            <a:r>
              <a:rPr lang="es-ES" sz="2400" dirty="0" err="1"/>
              <a:t>here</a:t>
            </a:r>
            <a:r>
              <a:rPr lang="es-ES" sz="2400" dirty="0"/>
              <a:t>]</a:t>
            </a:r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517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91F8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6C277D-FF12-6FB5-58EF-20E26F0F227E}"/>
              </a:ext>
            </a:extLst>
          </p:cNvPr>
          <p:cNvSpPr/>
          <p:nvPr/>
        </p:nvSpPr>
        <p:spPr>
          <a:xfrm>
            <a:off x="0" y="3880725"/>
            <a:ext cx="12192000" cy="297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68D4C3-67F1-63B8-EC1D-104EC761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911" y="2020170"/>
            <a:ext cx="11048685" cy="1466709"/>
          </a:xfrm>
        </p:spPr>
        <p:txBody>
          <a:bodyPr/>
          <a:lstStyle/>
          <a:p>
            <a:pPr algn="l"/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Class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discussion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and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feedback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0E449-221B-BD06-F269-815A488FDF86}"/>
              </a:ext>
            </a:extLst>
          </p:cNvPr>
          <p:cNvSpPr txBox="1"/>
          <p:nvPr/>
        </p:nvSpPr>
        <p:spPr>
          <a:xfrm>
            <a:off x="148802" y="6303317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8" name="Imagen 1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7B46546-3BCA-786F-97AF-1C5CC9CA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289775"/>
            <a:ext cx="1645105" cy="48874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EE18C3-CD6A-FA5F-459F-0D1EEAF8E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472" y="6135126"/>
            <a:ext cx="798046" cy="7980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37FBAB-5962-0590-15BA-89FC97BAE3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497" b="17283"/>
          <a:stretch/>
        </p:blipFill>
        <p:spPr>
          <a:xfrm>
            <a:off x="979911" y="4035374"/>
            <a:ext cx="10531712" cy="2267943"/>
          </a:xfrm>
          <a:prstGeom prst="rect">
            <a:avLst/>
          </a:prstGeom>
        </p:spPr>
      </p:pic>
      <p:pic>
        <p:nvPicPr>
          <p:cNvPr id="3" name="Gráfico 2" descr="Insignia 5 con relleno sólido">
            <a:extLst>
              <a:ext uri="{FF2B5EF4-FFF2-40B4-BE49-F238E27FC236}">
                <a16:creationId xmlns:a16="http://schemas.microsoft.com/office/drawing/2014/main" id="{6E30B6BC-E056-9A93-B747-38A1D80F3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082" y="554683"/>
            <a:ext cx="1198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D5E8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7009" y="666073"/>
            <a:ext cx="806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Class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discussion</a:t>
            </a:r>
            <a:r>
              <a:rPr lang="es-ES" sz="4400" b="1" dirty="0">
                <a:latin typeface="Avenir Next Demi Bold" panose="020B0503020202020204" pitchFamily="34" charset="0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1753850" y="1638738"/>
            <a:ext cx="5091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How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data </a:t>
            </a:r>
            <a:r>
              <a:rPr lang="es-ES" sz="2800" dirty="0" err="1"/>
              <a:t>organized</a:t>
            </a:r>
            <a:r>
              <a:rPr lang="es-ES" sz="2800" dirty="0"/>
              <a:t> in TERAIN?</a:t>
            </a:r>
          </a:p>
          <a:p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578DF9-E249-60D9-E29B-B361E457A8FA}"/>
              </a:ext>
            </a:extLst>
          </p:cNvPr>
          <p:cNvSpPr txBox="1"/>
          <p:nvPr/>
        </p:nvSpPr>
        <p:spPr>
          <a:xfrm>
            <a:off x="1753852" y="3774508"/>
            <a:ext cx="5091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What</a:t>
            </a:r>
            <a:r>
              <a:rPr lang="es-ES" sz="2800" dirty="0"/>
              <a:t> </a:t>
            </a:r>
            <a:r>
              <a:rPr lang="es-ES" sz="2800" dirty="0" err="1"/>
              <a:t>conclusions</a:t>
            </a:r>
            <a:r>
              <a:rPr lang="es-ES" sz="2800" dirty="0"/>
              <a:t> can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draw</a:t>
            </a:r>
            <a:r>
              <a:rPr lang="es-ES" sz="2800" dirty="0"/>
              <a:t> </a:t>
            </a:r>
            <a:r>
              <a:rPr lang="es-ES" sz="2800" dirty="0" err="1"/>
              <a:t>from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indexes?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87004E-6925-B38E-13EE-840993817198}"/>
              </a:ext>
            </a:extLst>
          </p:cNvPr>
          <p:cNvSpPr txBox="1"/>
          <p:nvPr/>
        </p:nvSpPr>
        <p:spPr>
          <a:xfrm>
            <a:off x="1753851" y="2526137"/>
            <a:ext cx="5091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How</a:t>
            </a:r>
            <a:r>
              <a:rPr lang="es-ES" sz="2800" dirty="0"/>
              <a:t> do </a:t>
            </a:r>
            <a:r>
              <a:rPr lang="es-ES" sz="2800" dirty="0" err="1"/>
              <a:t>the</a:t>
            </a:r>
            <a:r>
              <a:rPr lang="es-ES" sz="2800" dirty="0"/>
              <a:t> scores and indexes </a:t>
            </a:r>
            <a:r>
              <a:rPr lang="es-ES" sz="2800" dirty="0" err="1"/>
              <a:t>work</a:t>
            </a:r>
            <a:r>
              <a:rPr lang="es-ES" sz="2800" dirty="0"/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041394-D6C3-F32D-7D61-A1719392AAB3}"/>
              </a:ext>
            </a:extLst>
          </p:cNvPr>
          <p:cNvSpPr txBox="1"/>
          <p:nvPr/>
        </p:nvSpPr>
        <p:spPr>
          <a:xfrm>
            <a:off x="1753850" y="5022879"/>
            <a:ext cx="5091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Why</a:t>
            </a:r>
            <a:r>
              <a:rPr lang="es-ES" sz="2800" dirty="0"/>
              <a:t> are </a:t>
            </a:r>
            <a:r>
              <a:rPr lang="es-ES" sz="2800" dirty="0" err="1"/>
              <a:t>the</a:t>
            </a:r>
            <a:r>
              <a:rPr lang="es-ES" sz="2800" dirty="0"/>
              <a:t> indexes and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plarform</a:t>
            </a:r>
            <a:r>
              <a:rPr lang="es-ES" sz="2800" dirty="0"/>
              <a:t> </a:t>
            </a:r>
            <a:r>
              <a:rPr lang="es-ES" sz="2800" dirty="0" err="1"/>
              <a:t>relevant</a:t>
            </a:r>
            <a:r>
              <a:rPr lang="es-ES" sz="2800" dirty="0"/>
              <a:t>?</a:t>
            </a:r>
          </a:p>
        </p:txBody>
      </p:sp>
      <p:pic>
        <p:nvPicPr>
          <p:cNvPr id="6" name="Gráfico 5" descr="Pensamiento contorno">
            <a:extLst>
              <a:ext uri="{FF2B5EF4-FFF2-40B4-BE49-F238E27FC236}">
                <a16:creationId xmlns:a16="http://schemas.microsoft.com/office/drawing/2014/main" id="{48E26291-B772-9EEC-F528-1E56AC044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6641" y="1944062"/>
            <a:ext cx="2934559" cy="2934559"/>
          </a:xfrm>
          <a:prstGeom prst="rect">
            <a:avLst/>
          </a:prstGeom>
        </p:spPr>
      </p:pic>
      <p:pic>
        <p:nvPicPr>
          <p:cNvPr id="8" name="Gráfico 7" descr="Pensamiento con relleno sólido">
            <a:extLst>
              <a:ext uri="{FF2B5EF4-FFF2-40B4-BE49-F238E27FC236}">
                <a16:creationId xmlns:a16="http://schemas.microsoft.com/office/drawing/2014/main" id="{BBEA1A3D-E7E0-6F70-CED9-3F1A20F07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2997" y="494441"/>
            <a:ext cx="2934559" cy="2934559"/>
          </a:xfrm>
          <a:prstGeom prst="rect">
            <a:avLst/>
          </a:prstGeom>
        </p:spPr>
      </p:pic>
      <p:pic>
        <p:nvPicPr>
          <p:cNvPr id="17" name="Gráfico 16" descr="Reseña de cliente contorno">
            <a:extLst>
              <a:ext uri="{FF2B5EF4-FFF2-40B4-BE49-F238E27FC236}">
                <a16:creationId xmlns:a16="http://schemas.microsoft.com/office/drawing/2014/main" id="{BEFB562C-3D79-6BB5-8A86-AB7E8435A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51407" y="3460592"/>
            <a:ext cx="2737104" cy="2737104"/>
          </a:xfrm>
          <a:prstGeom prst="rect">
            <a:avLst/>
          </a:prstGeom>
        </p:spPr>
      </p:pic>
      <p:pic>
        <p:nvPicPr>
          <p:cNvPr id="28" name="Gráfico 27" descr="Insignia 1 contorno">
            <a:extLst>
              <a:ext uri="{FF2B5EF4-FFF2-40B4-BE49-F238E27FC236}">
                <a16:creationId xmlns:a16="http://schemas.microsoft.com/office/drawing/2014/main" id="{692561F8-C13A-BAB5-5790-8868DDAAF5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2234" y="1603738"/>
            <a:ext cx="705600" cy="705600"/>
          </a:xfrm>
          <a:prstGeom prst="rect">
            <a:avLst/>
          </a:prstGeom>
        </p:spPr>
      </p:pic>
      <p:pic>
        <p:nvPicPr>
          <p:cNvPr id="30" name="Gráfico 29" descr="Insignia contorno">
            <a:extLst>
              <a:ext uri="{FF2B5EF4-FFF2-40B4-BE49-F238E27FC236}">
                <a16:creationId xmlns:a16="http://schemas.microsoft.com/office/drawing/2014/main" id="{E2F2D644-9F5E-690C-E775-C89F99C716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2234" y="2482824"/>
            <a:ext cx="705600" cy="705600"/>
          </a:xfrm>
          <a:prstGeom prst="rect">
            <a:avLst/>
          </a:prstGeom>
        </p:spPr>
      </p:pic>
      <p:pic>
        <p:nvPicPr>
          <p:cNvPr id="32" name="Gráfico 31" descr="Insignia 3 contorno">
            <a:extLst>
              <a:ext uri="{FF2B5EF4-FFF2-40B4-BE49-F238E27FC236}">
                <a16:creationId xmlns:a16="http://schemas.microsoft.com/office/drawing/2014/main" id="{105609B2-BFCC-901C-3DEC-1CD5818C02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6140" y="3683528"/>
            <a:ext cx="705600" cy="705600"/>
          </a:xfrm>
          <a:prstGeom prst="rect">
            <a:avLst/>
          </a:prstGeom>
        </p:spPr>
      </p:pic>
      <p:pic>
        <p:nvPicPr>
          <p:cNvPr id="34" name="Gráfico 33" descr="Insignia 4 contorno">
            <a:extLst>
              <a:ext uri="{FF2B5EF4-FFF2-40B4-BE49-F238E27FC236}">
                <a16:creationId xmlns:a16="http://schemas.microsoft.com/office/drawing/2014/main" id="{1A5535FE-D026-3FFB-7B90-66835549C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7547" y="4881380"/>
            <a:ext cx="7056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5891F8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7009" y="666073"/>
            <a:ext cx="806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Feedback</a:t>
            </a:r>
            <a:r>
              <a:rPr lang="es-ES" sz="4400" b="1" dirty="0">
                <a:latin typeface="Avenir Next Demi Bold" panose="020B0503020202020204" pitchFamily="34" charset="0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1753850" y="1638738"/>
            <a:ext cx="5091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Was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assignment</a:t>
            </a:r>
            <a:r>
              <a:rPr lang="es-ES" sz="2800" dirty="0"/>
              <a:t> </a:t>
            </a:r>
            <a:r>
              <a:rPr lang="es-ES" sz="2800" dirty="0" err="1"/>
              <a:t>clear</a:t>
            </a:r>
            <a:r>
              <a:rPr lang="es-ES" sz="2800" dirty="0"/>
              <a:t>, </a:t>
            </a:r>
            <a:r>
              <a:rPr lang="es-ES" sz="2800" dirty="0" err="1"/>
              <a:t>useful</a:t>
            </a:r>
            <a:r>
              <a:rPr lang="es-ES" sz="2800" dirty="0"/>
              <a:t> and </a:t>
            </a:r>
            <a:r>
              <a:rPr lang="es-ES" sz="2800" dirty="0" err="1"/>
              <a:t>effective</a:t>
            </a:r>
            <a:r>
              <a:rPr lang="es-ES" sz="2800" dirty="0"/>
              <a:t> in </a:t>
            </a:r>
            <a:r>
              <a:rPr lang="es-ES" sz="2800" dirty="0" err="1"/>
              <a:t>helping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use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platform</a:t>
            </a:r>
            <a:r>
              <a:rPr lang="es-ES" sz="2800" dirty="0"/>
              <a:t>?</a:t>
            </a:r>
          </a:p>
          <a:p>
            <a:endParaRPr lang="es-ES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87004E-6925-B38E-13EE-840993817198}"/>
              </a:ext>
            </a:extLst>
          </p:cNvPr>
          <p:cNvSpPr txBox="1"/>
          <p:nvPr/>
        </p:nvSpPr>
        <p:spPr>
          <a:xfrm>
            <a:off x="1753851" y="3184080"/>
            <a:ext cx="5091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What</a:t>
            </a:r>
            <a:r>
              <a:rPr lang="es-ES" sz="2800" dirty="0"/>
              <a:t> do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think</a:t>
            </a:r>
            <a:r>
              <a:rPr lang="es-ES" sz="2800" dirty="0"/>
              <a:t> </a:t>
            </a:r>
            <a:r>
              <a:rPr lang="es-ES" sz="2800" dirty="0" err="1"/>
              <a:t>helped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most</a:t>
            </a:r>
            <a:r>
              <a:rPr lang="es-ES" sz="2800" dirty="0"/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041394-D6C3-F32D-7D61-A1719392AAB3}"/>
              </a:ext>
            </a:extLst>
          </p:cNvPr>
          <p:cNvSpPr txBox="1"/>
          <p:nvPr/>
        </p:nvSpPr>
        <p:spPr>
          <a:xfrm>
            <a:off x="1753850" y="4264210"/>
            <a:ext cx="509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there</a:t>
            </a:r>
            <a:r>
              <a:rPr lang="es-ES" sz="2800" dirty="0"/>
              <a:t> </a:t>
            </a:r>
            <a:r>
              <a:rPr lang="es-ES" sz="2800" dirty="0" err="1"/>
              <a:t>anything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would</a:t>
            </a:r>
            <a:r>
              <a:rPr lang="es-ES" sz="2800" dirty="0"/>
              <a:t> </a:t>
            </a:r>
            <a:r>
              <a:rPr lang="es-ES" sz="2800" dirty="0" err="1"/>
              <a:t>change</a:t>
            </a:r>
            <a:r>
              <a:rPr lang="es-ES" sz="2800" dirty="0"/>
              <a:t> </a:t>
            </a:r>
            <a:r>
              <a:rPr lang="es-ES" sz="2800" dirty="0" err="1"/>
              <a:t>about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assignment</a:t>
            </a:r>
            <a:r>
              <a:rPr lang="es-ES" sz="2800" dirty="0"/>
              <a:t> </a:t>
            </a:r>
            <a:r>
              <a:rPr lang="es-ES" sz="2800" dirty="0" err="1"/>
              <a:t>or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platform</a:t>
            </a:r>
            <a:r>
              <a:rPr lang="es-ES" sz="2800" dirty="0"/>
              <a:t>?</a:t>
            </a:r>
          </a:p>
        </p:txBody>
      </p:sp>
      <p:pic>
        <p:nvPicPr>
          <p:cNvPr id="6" name="Gráfico 5" descr="Pensamiento contorno">
            <a:extLst>
              <a:ext uri="{FF2B5EF4-FFF2-40B4-BE49-F238E27FC236}">
                <a16:creationId xmlns:a16="http://schemas.microsoft.com/office/drawing/2014/main" id="{48E26291-B772-9EEC-F528-1E56AC044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6641" y="1944062"/>
            <a:ext cx="2934559" cy="2934559"/>
          </a:xfrm>
          <a:prstGeom prst="rect">
            <a:avLst/>
          </a:prstGeom>
        </p:spPr>
      </p:pic>
      <p:pic>
        <p:nvPicPr>
          <p:cNvPr id="8" name="Gráfico 7" descr="Pensamiento con relleno sólido">
            <a:extLst>
              <a:ext uri="{FF2B5EF4-FFF2-40B4-BE49-F238E27FC236}">
                <a16:creationId xmlns:a16="http://schemas.microsoft.com/office/drawing/2014/main" id="{BBEA1A3D-E7E0-6F70-CED9-3F1A20F07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2997" y="494441"/>
            <a:ext cx="2934559" cy="2934559"/>
          </a:xfrm>
          <a:prstGeom prst="rect">
            <a:avLst/>
          </a:prstGeom>
        </p:spPr>
      </p:pic>
      <p:pic>
        <p:nvPicPr>
          <p:cNvPr id="17" name="Gráfico 16" descr="Reseña de cliente contorno">
            <a:extLst>
              <a:ext uri="{FF2B5EF4-FFF2-40B4-BE49-F238E27FC236}">
                <a16:creationId xmlns:a16="http://schemas.microsoft.com/office/drawing/2014/main" id="{BEFB562C-3D79-6BB5-8A86-AB7E8435A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51407" y="3460592"/>
            <a:ext cx="2737104" cy="2737104"/>
          </a:xfrm>
          <a:prstGeom prst="rect">
            <a:avLst/>
          </a:prstGeom>
        </p:spPr>
      </p:pic>
      <p:pic>
        <p:nvPicPr>
          <p:cNvPr id="28" name="Gráfico 27" descr="Insignia 1 contorno">
            <a:extLst>
              <a:ext uri="{FF2B5EF4-FFF2-40B4-BE49-F238E27FC236}">
                <a16:creationId xmlns:a16="http://schemas.microsoft.com/office/drawing/2014/main" id="{692561F8-C13A-BAB5-5790-8868DDAAF5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2234" y="1603738"/>
            <a:ext cx="705600" cy="705600"/>
          </a:xfrm>
          <a:prstGeom prst="rect">
            <a:avLst/>
          </a:prstGeom>
        </p:spPr>
      </p:pic>
      <p:pic>
        <p:nvPicPr>
          <p:cNvPr id="30" name="Gráfico 29" descr="Insignia contorno">
            <a:extLst>
              <a:ext uri="{FF2B5EF4-FFF2-40B4-BE49-F238E27FC236}">
                <a16:creationId xmlns:a16="http://schemas.microsoft.com/office/drawing/2014/main" id="{E2F2D644-9F5E-690C-E775-C89F99C716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2234" y="3107764"/>
            <a:ext cx="705600" cy="705600"/>
          </a:xfrm>
          <a:prstGeom prst="rect">
            <a:avLst/>
          </a:prstGeom>
        </p:spPr>
      </p:pic>
      <p:pic>
        <p:nvPicPr>
          <p:cNvPr id="5" name="Gráfico 4" descr="Insignia 3 contorno">
            <a:extLst>
              <a:ext uri="{FF2B5EF4-FFF2-40B4-BE49-F238E27FC236}">
                <a16:creationId xmlns:a16="http://schemas.microsoft.com/office/drawing/2014/main" id="{FA943026-803C-EEC1-DD8E-90E2743CE4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2234" y="4214503"/>
            <a:ext cx="705600" cy="705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A0430D9-615E-9AD0-ED07-88829111D5ED}"/>
              </a:ext>
            </a:extLst>
          </p:cNvPr>
          <p:cNvSpPr txBox="1"/>
          <p:nvPr/>
        </p:nvSpPr>
        <p:spPr>
          <a:xfrm>
            <a:off x="1767834" y="5799896"/>
            <a:ext cx="211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venir Next Demi Bold" panose="020B0503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es-ES" sz="2000" b="1" u="sng" dirty="0">
                <a:solidFill>
                  <a:schemeClr val="bg2">
                    <a:lumMod val="25000"/>
                  </a:schemeClr>
                </a:solidFill>
                <a:latin typeface="Avenir Next Demi Bold" panose="020B0503020202020204" pitchFamily="34" charset="0"/>
              </a:rPr>
              <a:t> </a:t>
            </a:r>
            <a:r>
              <a:rPr lang="es-ES" sz="2000" b="1" u="sng" dirty="0" err="1">
                <a:solidFill>
                  <a:schemeClr val="bg2">
                    <a:lumMod val="25000"/>
                  </a:schemeClr>
                </a:solidFill>
                <a:latin typeface="Avenir Next Demi Bold" panose="020B0503020202020204" pitchFamily="34" charset="0"/>
              </a:rPr>
              <a:t>us</a:t>
            </a:r>
            <a:endParaRPr lang="es-ES" sz="2000" b="1" dirty="0">
              <a:solidFill>
                <a:schemeClr val="bg2">
                  <a:lumMod val="25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CF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A8876A9-0DAA-F30D-9F58-0106B445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799" y="200624"/>
            <a:ext cx="5881480" cy="17473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0052B3-FF5F-2416-22EC-9CAE1C14B299}"/>
              </a:ext>
            </a:extLst>
          </p:cNvPr>
          <p:cNvSpPr txBox="1"/>
          <p:nvPr/>
        </p:nvSpPr>
        <p:spPr>
          <a:xfrm>
            <a:off x="2243660" y="1578634"/>
            <a:ext cx="770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0" u="none" strike="noStrike" dirty="0">
                <a:effectLst/>
                <a:latin typeface="Inter"/>
              </a:rPr>
              <a:t>Toxic Environmental Risks Analytical Intelligence</a:t>
            </a:r>
            <a:endParaRPr lang="es-ES" b="1" dirty="0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F7E0FBB5-269F-F740-5DBC-0B1CF42B0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319" y="-787193"/>
            <a:ext cx="3889082" cy="388908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20017D-BBE0-FBC5-8CA1-2659425E5126}"/>
              </a:ext>
            </a:extLst>
          </p:cNvPr>
          <p:cNvSpPr/>
          <p:nvPr/>
        </p:nvSpPr>
        <p:spPr>
          <a:xfrm>
            <a:off x="-4" y="2266330"/>
            <a:ext cx="12192000" cy="459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410BCE8-411E-59B7-E335-4E4EB1DAB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-614"/>
          <a:stretch/>
        </p:blipFill>
        <p:spPr bwMode="auto">
          <a:xfrm>
            <a:off x="1241382" y="2788922"/>
            <a:ext cx="9709221" cy="22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209F28-2C0C-BC01-12AE-EF287A7CBD04}"/>
              </a:ext>
            </a:extLst>
          </p:cNvPr>
          <p:cNvSpPr txBox="1"/>
          <p:nvPr/>
        </p:nvSpPr>
        <p:spPr>
          <a:xfrm>
            <a:off x="-293215" y="2398908"/>
            <a:ext cx="1277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es-ES" sz="2400" b="1" u="none" strike="noStrike" dirty="0">
                <a:effectLst/>
                <a:latin typeface="Avenir Next" panose="020B0503020202020204" pitchFamily="34" charset="0"/>
              </a:rPr>
              <a:t>Grant PDC2021-120953-I00 funded by MCIN/AEI/10.13039/501100011033</a:t>
            </a:r>
          </a:p>
        </p:txBody>
      </p:sp>
      <p:pic>
        <p:nvPicPr>
          <p:cNvPr id="17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D8638316-14B7-84B6-419C-FD61AF0AB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869" y="5173053"/>
            <a:ext cx="5340249" cy="14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CAD09C6-852E-C3B4-954F-FB5D9CB58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1000"/>
          </a:blip>
          <a:srcRect b="25121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8CE832-180D-85BC-D7D9-AE4489B7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990" y="4789170"/>
            <a:ext cx="7029450" cy="662940"/>
          </a:xfrm>
        </p:spPr>
        <p:txBody>
          <a:bodyPr/>
          <a:lstStyle/>
          <a:p>
            <a:pPr algn="r"/>
            <a:r>
              <a:rPr lang="es-ES" sz="4400" dirty="0" err="1">
                <a:solidFill>
                  <a:schemeClr val="bg1"/>
                </a:solidFill>
              </a:rPr>
              <a:t>Understanding</a:t>
            </a:r>
            <a:r>
              <a:rPr lang="es-ES" sz="4400" dirty="0">
                <a:solidFill>
                  <a:schemeClr val="bg1"/>
                </a:solidFill>
              </a:rPr>
              <a:t> TERAIN  </a:t>
            </a:r>
          </a:p>
        </p:txBody>
      </p:sp>
      <p:pic>
        <p:nvPicPr>
          <p:cNvPr id="10" name="Imagen 9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0BBF5033-13A3-E679-1D5C-578E193E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43" y="2157816"/>
            <a:ext cx="7761815" cy="23059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561CCA-BABD-14F3-02FD-9466FCD8351D}"/>
              </a:ext>
            </a:extLst>
          </p:cNvPr>
          <p:cNvSpPr txBox="1"/>
          <p:nvPr/>
        </p:nvSpPr>
        <p:spPr>
          <a:xfrm>
            <a:off x="2358390" y="3829050"/>
            <a:ext cx="747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chemeClr val="bg1"/>
                </a:solidFill>
                <a:effectLst/>
                <a:latin typeface="Inter"/>
              </a:rPr>
              <a:t>Toxic Environmental Risks Analytical Intelligence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7F25C68-EA6D-FAD1-4B61-E9BB13EE6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7" y="379914"/>
            <a:ext cx="5132439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CF7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EB4D57C5-234F-7661-9968-E58DC7A420A6}"/>
              </a:ext>
            </a:extLst>
          </p:cNvPr>
          <p:cNvSpPr/>
          <p:nvPr/>
        </p:nvSpPr>
        <p:spPr>
          <a:xfrm>
            <a:off x="0" y="0"/>
            <a:ext cx="12192000" cy="351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06966EE-A5F5-CE15-E0AA-5B6688074F61}"/>
              </a:ext>
            </a:extLst>
          </p:cNvPr>
          <p:cNvCxnSpPr/>
          <p:nvPr/>
        </p:nvCxnSpPr>
        <p:spPr>
          <a:xfrm>
            <a:off x="468826" y="1504174"/>
            <a:ext cx="11298264" cy="0"/>
          </a:xfrm>
          <a:prstGeom prst="line">
            <a:avLst/>
          </a:prstGeom>
          <a:ln w="25400" cap="flat" cmpd="dbl">
            <a:solidFill>
              <a:schemeClr val="tx1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45FF0-8167-F98C-86E9-68207DE4F9B7}"/>
              </a:ext>
            </a:extLst>
          </p:cNvPr>
          <p:cNvSpPr txBox="1"/>
          <p:nvPr/>
        </p:nvSpPr>
        <p:spPr>
          <a:xfrm>
            <a:off x="2177855" y="5850644"/>
            <a:ext cx="33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13-14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D1506A-8F73-5EE5-471E-1841F9A12F74}"/>
              </a:ext>
            </a:extLst>
          </p:cNvPr>
          <p:cNvSpPr txBox="1"/>
          <p:nvPr/>
        </p:nvSpPr>
        <p:spPr>
          <a:xfrm>
            <a:off x="2240104" y="4496355"/>
            <a:ext cx="3342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Part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2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assignment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04EF2D-742E-9B6E-BB6B-62A7BB7D2D6A}"/>
              </a:ext>
            </a:extLst>
          </p:cNvPr>
          <p:cNvSpPr txBox="1"/>
          <p:nvPr/>
        </p:nvSpPr>
        <p:spPr>
          <a:xfrm>
            <a:off x="755350" y="1529066"/>
            <a:ext cx="33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Learning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objective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5714E2-F40C-D01A-55BE-793FE55ED6A0}"/>
              </a:ext>
            </a:extLst>
          </p:cNvPr>
          <p:cNvSpPr txBox="1"/>
          <p:nvPr/>
        </p:nvSpPr>
        <p:spPr>
          <a:xfrm>
            <a:off x="5957755" y="4408619"/>
            <a:ext cx="3342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Discussion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feedback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and final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assessment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B17FE-05E8-81A0-BDBD-756E3A33FD45}"/>
              </a:ext>
            </a:extLst>
          </p:cNvPr>
          <p:cNvSpPr txBox="1"/>
          <p:nvPr/>
        </p:nvSpPr>
        <p:spPr>
          <a:xfrm>
            <a:off x="7919426" y="1442807"/>
            <a:ext cx="3342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Part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1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assignment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4447E8-24CD-B465-5BC2-AFCA26589B55}"/>
              </a:ext>
            </a:extLst>
          </p:cNvPr>
          <p:cNvSpPr txBox="1"/>
          <p:nvPr/>
        </p:nvSpPr>
        <p:spPr>
          <a:xfrm>
            <a:off x="4436603" y="1487832"/>
            <a:ext cx="33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Assignment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174DC4-A8FD-81BC-97DC-DC8D0FB36BE8}"/>
              </a:ext>
            </a:extLst>
          </p:cNvPr>
          <p:cNvSpPr txBox="1"/>
          <p:nvPr/>
        </p:nvSpPr>
        <p:spPr>
          <a:xfrm>
            <a:off x="5781529" y="73140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1B35D9-80F8-A05C-6E07-0682059D0E7C}"/>
              </a:ext>
            </a:extLst>
          </p:cNvPr>
          <p:cNvSpPr txBox="1"/>
          <p:nvPr/>
        </p:nvSpPr>
        <p:spPr>
          <a:xfrm>
            <a:off x="9238704" y="75103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4D9030-3FCE-76C5-97D0-2A66BBA38F14}"/>
              </a:ext>
            </a:extLst>
          </p:cNvPr>
          <p:cNvSpPr txBox="1"/>
          <p:nvPr/>
        </p:nvSpPr>
        <p:spPr>
          <a:xfrm>
            <a:off x="3522782" y="3980574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1ED3BBD-F7C1-194B-744F-F47AB1125914}"/>
              </a:ext>
            </a:extLst>
          </p:cNvPr>
          <p:cNvSpPr txBox="1"/>
          <p:nvPr/>
        </p:nvSpPr>
        <p:spPr>
          <a:xfrm>
            <a:off x="7176709" y="3944428"/>
            <a:ext cx="7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05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64E53BC-5B25-86AA-7DA0-845462CDF89A}"/>
              </a:ext>
            </a:extLst>
          </p:cNvPr>
          <p:cNvCxnSpPr/>
          <p:nvPr/>
        </p:nvCxnSpPr>
        <p:spPr>
          <a:xfrm>
            <a:off x="458769" y="4486570"/>
            <a:ext cx="11298264" cy="0"/>
          </a:xfrm>
          <a:prstGeom prst="line">
            <a:avLst/>
          </a:prstGeom>
          <a:ln w="25400" cap="flat" cmpd="dbl">
            <a:solidFill>
              <a:schemeClr val="bg1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25DEAAB-8FBC-D2F2-AD8B-7AC728E43E98}"/>
              </a:ext>
            </a:extLst>
          </p:cNvPr>
          <p:cNvSpPr txBox="1"/>
          <p:nvPr/>
        </p:nvSpPr>
        <p:spPr>
          <a:xfrm>
            <a:off x="755350" y="2098451"/>
            <a:ext cx="334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4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BDB5779-55A6-2727-6609-54BD82DEF7B9}"/>
              </a:ext>
            </a:extLst>
          </p:cNvPr>
          <p:cNvSpPr txBox="1"/>
          <p:nvPr/>
        </p:nvSpPr>
        <p:spPr>
          <a:xfrm>
            <a:off x="4424701" y="2109149"/>
            <a:ext cx="334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5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644C0B3-90F0-E39D-5F00-F75BD8CDF878}"/>
              </a:ext>
            </a:extLst>
          </p:cNvPr>
          <p:cNvSpPr txBox="1"/>
          <p:nvPr/>
        </p:nvSpPr>
        <p:spPr>
          <a:xfrm>
            <a:off x="7893777" y="2562454"/>
            <a:ext cx="33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6-12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ACAC609-404F-7D9C-D79F-5DAC721E4947}"/>
              </a:ext>
            </a:extLst>
          </p:cNvPr>
          <p:cNvSpPr txBox="1"/>
          <p:nvPr/>
        </p:nvSpPr>
        <p:spPr>
          <a:xfrm>
            <a:off x="2038028" y="74803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24F033-A70E-7784-4089-1F6AF3766EB4}"/>
              </a:ext>
            </a:extLst>
          </p:cNvPr>
          <p:cNvSpPr txBox="1"/>
          <p:nvPr/>
        </p:nvSpPr>
        <p:spPr>
          <a:xfrm>
            <a:off x="5957755" y="5929168"/>
            <a:ext cx="33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15-17</a:t>
            </a:r>
          </a:p>
        </p:txBody>
      </p:sp>
    </p:spTree>
    <p:extLst>
      <p:ext uri="{BB962C8B-B14F-4D97-AF65-F5344CB8AC3E}">
        <p14:creationId xmlns:p14="http://schemas.microsoft.com/office/powerpoint/2010/main" val="13564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9" name="Imagen 4" descr="Dibujo con letras&#10;&#10;Descripción generada automáticamente con confianza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63" y="6369050"/>
            <a:ext cx="1646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5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6191250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49225" y="6303963"/>
            <a:ext cx="2498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83" y="505207"/>
            <a:ext cx="11068033" cy="29860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010" y="3664146"/>
            <a:ext cx="2362200" cy="24669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0E8F-CF4D-E44E-FB63-269D4E829010}"/>
              </a:ext>
            </a:extLst>
          </p:cNvPr>
          <p:cNvSpPr txBox="1"/>
          <p:nvPr/>
        </p:nvSpPr>
        <p:spPr>
          <a:xfrm>
            <a:off x="1905526" y="4234487"/>
            <a:ext cx="3293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Learning</a:t>
            </a:r>
            <a:r>
              <a:rPr lang="es-ES" sz="44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s-ES" sz="44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objective</a:t>
            </a:r>
            <a:endParaRPr lang="es-ES" sz="44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4FF77-CDB0-97EF-C7C3-EED46DD0BAD4}"/>
              </a:ext>
            </a:extLst>
          </p:cNvPr>
          <p:cNvSpPr txBox="1"/>
          <p:nvPr/>
        </p:nvSpPr>
        <p:spPr>
          <a:xfrm>
            <a:off x="8011527" y="4235913"/>
            <a:ext cx="2781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Conducting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successful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searches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free versión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TERAIN</a:t>
            </a:r>
          </a:p>
        </p:txBody>
      </p:sp>
      <p:pic>
        <p:nvPicPr>
          <p:cNvPr id="4" name="Gráfico 3" descr="Insignia 1 con relleno sólido">
            <a:extLst>
              <a:ext uri="{FF2B5EF4-FFF2-40B4-BE49-F238E27FC236}">
                <a16:creationId xmlns:a16="http://schemas.microsoft.com/office/drawing/2014/main" id="{2324FE6A-1FF3-E1B0-B082-E6AAF1CE3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20" y="4953441"/>
            <a:ext cx="1198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D5E8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1499239" y="1001987"/>
            <a:ext cx="6908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Assignment</a:t>
            </a:r>
            <a:endParaRPr lang="es-ES" sz="4400" b="1" dirty="0">
              <a:latin typeface="Avenir Next Demi Bold" panose="020B0503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96E687-88EB-71D9-16FE-58DDB4F8FC84}"/>
              </a:ext>
            </a:extLst>
          </p:cNvPr>
          <p:cNvSpPr/>
          <p:nvPr/>
        </p:nvSpPr>
        <p:spPr>
          <a:xfrm>
            <a:off x="5091060" y="638756"/>
            <a:ext cx="6557893" cy="50504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6B9E9B-CBE8-374B-0B9E-7A770F8FBA65}"/>
              </a:ext>
            </a:extLst>
          </p:cNvPr>
          <p:cNvSpPr txBox="1"/>
          <p:nvPr/>
        </p:nvSpPr>
        <p:spPr>
          <a:xfrm>
            <a:off x="1382979" y="1995666"/>
            <a:ext cx="3259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Familirize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yourself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with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environmental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impact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scores and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risk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indexes. Do so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by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clicking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   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icons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A5290-2FAC-06CA-8B59-A79A78B4DA33}"/>
              </a:ext>
            </a:extLst>
          </p:cNvPr>
          <p:cNvSpPr txBox="1"/>
          <p:nvPr/>
        </p:nvSpPr>
        <p:spPr>
          <a:xfrm>
            <a:off x="1382979" y="3733395"/>
            <a:ext cx="325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Use TERAIN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to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find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information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about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i="1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_____________________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A463F2-A8DD-A01B-527E-00FE96AE8A32}"/>
              </a:ext>
            </a:extLst>
          </p:cNvPr>
          <p:cNvSpPr txBox="1"/>
          <p:nvPr/>
        </p:nvSpPr>
        <p:spPr>
          <a:xfrm>
            <a:off x="1345890" y="4788825"/>
            <a:ext cx="325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Make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corresponding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interpretations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to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work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with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retrieved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data</a:t>
            </a:r>
          </a:p>
        </p:txBody>
      </p:sp>
      <p:pic>
        <p:nvPicPr>
          <p:cNvPr id="8" name="Gráfico 7" descr="Información contorno">
            <a:extLst>
              <a:ext uri="{FF2B5EF4-FFF2-40B4-BE49-F238E27FC236}">
                <a16:creationId xmlns:a16="http://schemas.microsoft.com/office/drawing/2014/main" id="{66965B6F-555A-D25B-7C91-5F8CEA2B54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V="1">
            <a:off x="1391823" y="3247795"/>
            <a:ext cx="339320" cy="339320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B478186-2DD9-7084-2343-1CBFC4D962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9"/>
          <a:stretch/>
        </p:blipFill>
        <p:spPr>
          <a:xfrm>
            <a:off x="4732241" y="1028613"/>
            <a:ext cx="6557893" cy="5050445"/>
          </a:xfrm>
          <a:prstGeom prst="rect">
            <a:avLst/>
          </a:prstGeom>
        </p:spPr>
      </p:pic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8E976DCD-B4AD-80C4-8BF4-29191BA69B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228" y="436223"/>
            <a:ext cx="1201624" cy="1201624"/>
          </a:xfrm>
          <a:prstGeom prst="rect">
            <a:avLst/>
          </a:prstGeom>
        </p:spPr>
      </p:pic>
      <p:pic>
        <p:nvPicPr>
          <p:cNvPr id="19" name="Gráfico 18" descr="Insignia 1 contorno">
            <a:extLst>
              <a:ext uri="{FF2B5EF4-FFF2-40B4-BE49-F238E27FC236}">
                <a16:creationId xmlns:a16="http://schemas.microsoft.com/office/drawing/2014/main" id="{59A952BB-5B9E-B9B7-0E40-6E09A9C18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824" y="1945335"/>
            <a:ext cx="434432" cy="434432"/>
          </a:xfrm>
          <a:prstGeom prst="rect">
            <a:avLst/>
          </a:prstGeom>
        </p:spPr>
      </p:pic>
      <p:pic>
        <p:nvPicPr>
          <p:cNvPr id="21" name="Gráfico 20" descr="Insignia contorno">
            <a:extLst>
              <a:ext uri="{FF2B5EF4-FFF2-40B4-BE49-F238E27FC236}">
                <a16:creationId xmlns:a16="http://schemas.microsoft.com/office/drawing/2014/main" id="{1D4F7FCB-F844-698C-4635-B7340DF2F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6173" y="3699933"/>
            <a:ext cx="434081" cy="434081"/>
          </a:xfrm>
          <a:prstGeom prst="rect">
            <a:avLst/>
          </a:prstGeom>
        </p:spPr>
      </p:pic>
      <p:pic>
        <p:nvPicPr>
          <p:cNvPr id="24" name="Gráfico 23" descr="Insignia 3 contorno">
            <a:extLst>
              <a:ext uri="{FF2B5EF4-FFF2-40B4-BE49-F238E27FC236}">
                <a16:creationId xmlns:a16="http://schemas.microsoft.com/office/drawing/2014/main" id="{32236574-9C82-D627-D48B-A38136069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4824" y="4761410"/>
            <a:ext cx="434432" cy="4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8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4D37D6B-B4DC-F875-D8E3-1929D7953606}"/>
              </a:ext>
            </a:extLst>
          </p:cNvPr>
          <p:cNvSpPr/>
          <p:nvPr/>
        </p:nvSpPr>
        <p:spPr>
          <a:xfrm>
            <a:off x="6036673" y="1149199"/>
            <a:ext cx="5662471" cy="45596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68D4C3-67F1-63B8-EC1D-104EC761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553" y="1771479"/>
            <a:ext cx="5197098" cy="3937321"/>
          </a:xfrm>
        </p:spPr>
        <p:txBody>
          <a:bodyPr/>
          <a:lstStyle/>
          <a:p>
            <a:pPr algn="just"/>
            <a:r>
              <a:rPr lang="es-ES" sz="66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Familiarize</a:t>
            </a:r>
            <a:r>
              <a:rPr lang="es-ES" sz="66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yourself</a:t>
            </a:r>
            <a:r>
              <a:rPr lang="es-ES" sz="66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with</a:t>
            </a:r>
            <a:r>
              <a:rPr lang="es-ES" sz="66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TERAIN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0E449-221B-BD06-F269-815A488FDF86}"/>
              </a:ext>
            </a:extLst>
          </p:cNvPr>
          <p:cNvSpPr txBox="1"/>
          <p:nvPr/>
        </p:nvSpPr>
        <p:spPr>
          <a:xfrm>
            <a:off x="148802" y="6303317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8" name="Imagen 1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7B46546-3BCA-786F-97AF-1C5CC9CA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289775"/>
            <a:ext cx="1645105" cy="48874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EE18C3-CD6A-FA5F-459F-0D1EEAF8E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472" y="6135126"/>
            <a:ext cx="798046" cy="798046"/>
          </a:xfrm>
          <a:prstGeom prst="rect">
            <a:avLst/>
          </a:prstGeom>
        </p:spPr>
      </p:pic>
      <p:pic>
        <p:nvPicPr>
          <p:cNvPr id="10" name="Imagen 9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97965080-490A-B93B-3A2E-A8AEBBE3F5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16"/>
          <a:stretch/>
        </p:blipFill>
        <p:spPr>
          <a:xfrm>
            <a:off x="5586445" y="862424"/>
            <a:ext cx="5783002" cy="4564800"/>
          </a:xfrm>
          <a:prstGeom prst="rect">
            <a:avLst/>
          </a:prstGeom>
        </p:spPr>
      </p:pic>
      <p:pic>
        <p:nvPicPr>
          <p:cNvPr id="12" name="Gráfico 11" descr="Insignia 3 con relleno sólido">
            <a:extLst>
              <a:ext uri="{FF2B5EF4-FFF2-40B4-BE49-F238E27FC236}">
                <a16:creationId xmlns:a16="http://schemas.microsoft.com/office/drawing/2014/main" id="{C21DFB65-FB59-7116-1E62-B6B2F888E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092" y="502809"/>
            <a:ext cx="1198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5891F8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A0F1DFD-7378-FDA5-8CB4-66EF11547343}"/>
              </a:ext>
            </a:extLst>
          </p:cNvPr>
          <p:cNvSpPr/>
          <p:nvPr/>
        </p:nvSpPr>
        <p:spPr>
          <a:xfrm>
            <a:off x="1624155" y="2291554"/>
            <a:ext cx="2340637" cy="3824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9782" y="832513"/>
            <a:ext cx="1096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latin typeface="Avenir Next Demi Bold" panose="020B0503020202020204" pitchFamily="34" charset="0"/>
              </a:rPr>
              <a:t>Differences</a:t>
            </a:r>
            <a:r>
              <a:rPr lang="es-ES" sz="3200" b="1" dirty="0">
                <a:latin typeface="Avenir Next Demi Bold" panose="020B0503020202020204" pitchFamily="34" charset="0"/>
              </a:rPr>
              <a:t> in </a:t>
            </a:r>
            <a:r>
              <a:rPr lang="es-ES" sz="3200" b="1" dirty="0" err="1">
                <a:latin typeface="Avenir Next Demi Bold" panose="020B0503020202020204" pitchFamily="34" charset="0"/>
              </a:rPr>
              <a:t>the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search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engine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depending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on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the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selected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search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category</a:t>
            </a:r>
            <a:endParaRPr lang="es-ES" sz="3200" b="1" dirty="0">
              <a:latin typeface="Avenir Next Demi Bold" panose="020B0503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8930E74-F547-05B6-00F4-6A4D1170E99C}"/>
              </a:ext>
            </a:extLst>
          </p:cNvPr>
          <p:cNvSpPr/>
          <p:nvPr/>
        </p:nvSpPr>
        <p:spPr>
          <a:xfrm>
            <a:off x="8703615" y="2319602"/>
            <a:ext cx="2340637" cy="3824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BD924EE-6952-EBD9-C14B-7E2CAF65FD72}"/>
              </a:ext>
            </a:extLst>
          </p:cNvPr>
          <p:cNvSpPr/>
          <p:nvPr/>
        </p:nvSpPr>
        <p:spPr>
          <a:xfrm>
            <a:off x="5163885" y="2291554"/>
            <a:ext cx="2340637" cy="3824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42EC20B-88AF-0475-44FC-023CF6FF1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696" y="1890801"/>
            <a:ext cx="2386968" cy="4025689"/>
          </a:xfrm>
          <a:prstGeom prst="rect">
            <a:avLst/>
          </a:prstGeom>
        </p:spPr>
      </p:pic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F714B2F-C150-7811-CBC8-FB9559CC6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8077" y="1922814"/>
            <a:ext cx="2367985" cy="3993675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1E8741F-86A5-04CE-E27B-1805EDDDA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8879" y="1910929"/>
            <a:ext cx="2399793" cy="40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505319"/>
            <a:ext cx="11390400" cy="5835600"/>
          </a:xfrm>
          <a:prstGeom prst="rect">
            <a:avLst/>
          </a:prstGeom>
          <a:solidFill>
            <a:srgbClr val="5891F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33DCB6-5B20-D76C-2983-37E2A9FD3D0B}"/>
              </a:ext>
            </a:extLst>
          </p:cNvPr>
          <p:cNvSpPr/>
          <p:nvPr/>
        </p:nvSpPr>
        <p:spPr>
          <a:xfrm>
            <a:off x="4192413" y="1732913"/>
            <a:ext cx="7472355" cy="33921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95A66D-D601-F50F-84FD-7B08EDE03F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7" t="3226" r="2043" b="2790"/>
          <a:stretch/>
        </p:blipFill>
        <p:spPr>
          <a:xfrm>
            <a:off x="3990403" y="1952519"/>
            <a:ext cx="7470212" cy="33912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6BE4406-4D75-4BEE-41CE-61825F458A6C}"/>
              </a:ext>
            </a:extLst>
          </p:cNvPr>
          <p:cNvSpPr txBox="1"/>
          <p:nvPr/>
        </p:nvSpPr>
        <p:spPr>
          <a:xfrm>
            <a:off x="829782" y="832514"/>
            <a:ext cx="779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Environmental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Impact</a:t>
            </a:r>
            <a:r>
              <a:rPr lang="es-ES" sz="4400" b="1" dirty="0">
                <a:latin typeface="Avenir Next Demi Bold" panose="020B0503020202020204" pitchFamily="34" charset="0"/>
              </a:rPr>
              <a:t> Scores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035B4C-93ED-7EAE-175F-027D03F7271E}"/>
              </a:ext>
            </a:extLst>
          </p:cNvPr>
          <p:cNvSpPr txBox="1"/>
          <p:nvPr/>
        </p:nvSpPr>
        <p:spPr>
          <a:xfrm>
            <a:off x="590448" y="1952519"/>
            <a:ext cx="33999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9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basic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environmental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impact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scores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that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adapt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and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change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according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to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the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category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that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the</a:t>
            </a:r>
            <a:r>
              <a:rPr lang="es-ES" sz="2800" dirty="0">
                <a:solidFill>
                  <a:srgbClr val="000000"/>
                </a:solidFill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search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engine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is</a:t>
            </a:r>
            <a:r>
              <a:rPr lang="es-ES" sz="2800" u="none" strike="noStrike" dirty="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 set </a:t>
            </a:r>
            <a:r>
              <a:rPr lang="es-ES" sz="2800" u="none" strike="noStrike" dirty="0" err="1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on</a:t>
            </a:r>
            <a:endParaRPr lang="es-ES" sz="2800" dirty="0">
              <a:latin typeface="Avenir Next Medium" panose="020B0503020202020204" pitchFamily="34" charset="0"/>
            </a:endParaRPr>
          </a:p>
        </p:txBody>
      </p:sp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D96574AB-381F-7FAF-3924-2F33DDD8F3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2863" t="2723" r="1691" b="2368"/>
          <a:stretch/>
        </p:blipFill>
        <p:spPr>
          <a:xfrm>
            <a:off x="3990402" y="1936392"/>
            <a:ext cx="7470211" cy="34495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88A340-60DB-EE5B-CA05-E7E580197B50}"/>
              </a:ext>
            </a:extLst>
          </p:cNvPr>
          <p:cNvSpPr txBox="1"/>
          <p:nvPr/>
        </p:nvSpPr>
        <p:spPr>
          <a:xfrm>
            <a:off x="590448" y="1656418"/>
            <a:ext cx="3399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dk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An estimate based on environmental records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regarding the quantity and the toxicity of all the main toxic chemicals that a specific facility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releases into the </a:t>
            </a:r>
            <a:r>
              <a:rPr lang="en-US" sz="2400" b="1" u="none" dirty="0">
                <a:solidFill>
                  <a:schemeClr val="dk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air, </a:t>
            </a:r>
            <a:r>
              <a:rPr lang="en-US" sz="2400" b="1" dirty="0">
                <a:solidFill>
                  <a:schemeClr val="dk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en-US" sz="2400" b="1" u="none" dirty="0">
                <a:solidFill>
                  <a:schemeClr val="dk1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water, and the land</a:t>
            </a:r>
            <a:endParaRPr lang="es-ES" sz="2400" b="1" dirty="0">
              <a:latin typeface="Avenir Next" panose="020B0503020202020204" pitchFamily="34" charset="0"/>
            </a:endParaRPr>
          </a:p>
        </p:txBody>
      </p:sp>
      <p:pic>
        <p:nvPicPr>
          <p:cNvPr id="20" name="Imagen 19" descr="Gráfico, Diagrama&#10;&#10;Descripción generada automáticamente">
            <a:extLst>
              <a:ext uri="{FF2B5EF4-FFF2-40B4-BE49-F238E27FC236}">
                <a16:creationId xmlns:a16="http://schemas.microsoft.com/office/drawing/2014/main" id="{8815DE16-A841-7FE8-0C0E-0B83CEB24A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97" t="2114" r="1925" b="1809"/>
          <a:stretch/>
        </p:blipFill>
        <p:spPr>
          <a:xfrm>
            <a:off x="3988260" y="1931355"/>
            <a:ext cx="7472354" cy="3488041"/>
          </a:xfrm>
          <a:prstGeom prst="rect">
            <a:avLst/>
          </a:prstGeom>
        </p:spPr>
      </p:pic>
      <p:sp>
        <p:nvSpPr>
          <p:cNvPr id="21" name="Google Shape;174;p12">
            <a:extLst>
              <a:ext uri="{FF2B5EF4-FFF2-40B4-BE49-F238E27FC236}">
                <a16:creationId xmlns:a16="http://schemas.microsoft.com/office/drawing/2014/main" id="{B291B362-DB82-8A50-F999-D7F043E040E2}"/>
              </a:ext>
            </a:extLst>
          </p:cNvPr>
          <p:cNvSpPr txBox="1"/>
          <p:nvPr/>
        </p:nvSpPr>
        <p:spPr>
          <a:xfrm>
            <a:off x="590448" y="1780767"/>
            <a:ext cx="327138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A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n</a:t>
            </a:r>
            <a:r>
              <a:rPr lang="es-ES" sz="2200" strike="noStrike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estimate</a:t>
            </a:r>
            <a:r>
              <a:rPr lang="es-ES" sz="2200" strike="noStrike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based</a:t>
            </a:r>
            <a:r>
              <a:rPr lang="es-ES" sz="2200" strike="noStrike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on</a:t>
            </a:r>
            <a:r>
              <a:rPr lang="es-ES" sz="2200" strike="noStrike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environmental</a:t>
            </a:r>
            <a:r>
              <a:rPr lang="es-ES" sz="2200" strike="noStrike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record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s</a:t>
            </a:r>
            <a:r>
              <a:rPr lang="es-ES" sz="2200" strike="noStrike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strike="noStrike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regarding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the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quantity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and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toxicity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of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all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the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main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chemicals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that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a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specific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facility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es-ES" sz="2200" b="1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R</a:t>
            </a:r>
            <a:r>
              <a:rPr lang="es-ES" sz="2200" b="1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eleases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into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the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air,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water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or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effectLst/>
                <a:latin typeface="Avenir Next" panose="020B0503020202020204" pitchFamily="34" charset="0"/>
              </a:rPr>
              <a:t>land</a:t>
            </a:r>
            <a:endParaRPr lang="es-ES" sz="2200" dirty="0">
              <a:solidFill>
                <a:schemeClr val="tx2">
                  <a:lumMod val="25000"/>
                </a:schemeClr>
              </a:solidFill>
              <a:effectLst/>
              <a:latin typeface="Avenir Next" panose="020B0503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es-ES" sz="2200" b="1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Transfers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to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an</a:t>
            </a:r>
            <a:r>
              <a:rPr lang="es-ES" sz="2200" dirty="0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 off-site </a:t>
            </a:r>
            <a:r>
              <a:rPr lang="es-ES" sz="2200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facility</a:t>
            </a:r>
            <a:endParaRPr lang="es-ES" sz="2200" dirty="0">
              <a:solidFill>
                <a:schemeClr val="tx2">
                  <a:lumMod val="25000"/>
                </a:schemeClr>
              </a:solidFill>
              <a:latin typeface="Avenir Next" panose="020B0503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es-ES" sz="2200" b="1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Releases</a:t>
            </a:r>
            <a:r>
              <a:rPr lang="es-ES" sz="2200" b="1" dirty="0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 and </a:t>
            </a:r>
            <a:r>
              <a:rPr lang="es-ES" sz="2200" b="1" dirty="0" err="1">
                <a:solidFill>
                  <a:schemeClr val="tx2">
                    <a:lumMod val="25000"/>
                  </a:schemeClr>
                </a:solidFill>
                <a:latin typeface="Avenir Next" panose="020B0503020202020204" pitchFamily="34" charset="0"/>
              </a:rPr>
              <a:t>transfers</a:t>
            </a:r>
            <a:endParaRPr lang="es-ES" sz="2200" b="1" dirty="0">
              <a:solidFill>
                <a:schemeClr val="tx2">
                  <a:lumMod val="25000"/>
                </a:schemeClr>
              </a:solidFill>
              <a:latin typeface="Avenir Next" panose="020B0503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endParaRPr sz="2200" dirty="0">
              <a:solidFill>
                <a:schemeClr val="tx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Google Shape;206;p15">
            <a:extLst>
              <a:ext uri="{FF2B5EF4-FFF2-40B4-BE49-F238E27FC236}">
                <a16:creationId xmlns:a16="http://schemas.microsoft.com/office/drawing/2014/main" id="{AC8F975F-E042-D154-22AC-4A3F2E03AC1D}"/>
              </a:ext>
            </a:extLst>
          </p:cNvPr>
          <p:cNvSpPr txBox="1"/>
          <p:nvPr/>
        </p:nvSpPr>
        <p:spPr>
          <a:xfrm>
            <a:off x="643128" y="1782569"/>
            <a:ext cx="310370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A</a:t>
            </a:r>
            <a:r>
              <a:rPr lang="en-US" sz="2400" u="none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n estimate based on the amount of </a:t>
            </a:r>
            <a:r>
              <a:rPr lang="en-US" sz="2400" b="1" u="none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hazardous and non-hazardous waste</a:t>
            </a:r>
            <a:r>
              <a:rPr lang="en-US" sz="2400" u="none" dirty="0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rPr>
              <a:t> that is transferred from one specific facility to an off-site facility. These scores are only available for European data</a:t>
            </a:r>
            <a:endParaRPr dirty="0">
              <a:solidFill>
                <a:schemeClr val="bg2">
                  <a:lumMod val="1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415B5BE9-7832-E1EC-37A2-1D07924DDC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61" t="3760" r="2505" b="3079"/>
          <a:stretch/>
        </p:blipFill>
        <p:spPr>
          <a:xfrm>
            <a:off x="3995476" y="1988631"/>
            <a:ext cx="7465137" cy="3391199"/>
          </a:xfrm>
          <a:prstGeom prst="rect">
            <a:avLst/>
          </a:prstGeom>
        </p:spPr>
      </p:pic>
      <p:sp>
        <p:nvSpPr>
          <p:cNvPr id="24" name="Google Shape;227;p17">
            <a:extLst>
              <a:ext uri="{FF2B5EF4-FFF2-40B4-BE49-F238E27FC236}">
                <a16:creationId xmlns:a16="http://schemas.microsoft.com/office/drawing/2014/main" id="{77059D77-467C-7CE1-3C33-A4C6C1AA70B2}"/>
              </a:ext>
            </a:extLst>
          </p:cNvPr>
          <p:cNvSpPr txBox="1"/>
          <p:nvPr/>
        </p:nvSpPr>
        <p:spPr>
          <a:xfrm>
            <a:off x="650378" y="2003117"/>
            <a:ext cx="300729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ES" sz="2400" dirty="0" err="1">
                <a:solidFill>
                  <a:schemeClr val="bg2">
                    <a:lumMod val="10000"/>
                  </a:schemeClr>
                </a:solidFill>
                <a:latin typeface="Avenir Next" panose="020B0503020202020204" pitchFamily="34" charset="0"/>
              </a:rPr>
              <a:t>A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n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estimate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based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on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the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b="1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emissions</a:t>
            </a:r>
            <a:r>
              <a:rPr lang="es-ES" sz="2400" b="1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b="1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of</a:t>
            </a:r>
            <a:r>
              <a:rPr lang="es-ES" sz="2400" b="1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b="1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greenhouse</a:t>
            </a:r>
            <a:r>
              <a:rPr lang="es-ES" sz="2400" b="1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gases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that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have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been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converted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to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CO2-eq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for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this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purpose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.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This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score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is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only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available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for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es-ES" sz="2400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European</a:t>
            </a:r>
            <a:r>
              <a:rPr lang="es-ES" sz="2400" strike="noStrike" dirty="0">
                <a:solidFill>
                  <a:schemeClr val="bg2">
                    <a:lumMod val="10000"/>
                  </a:schemeClr>
                </a:solidFill>
                <a:effectLst/>
                <a:latin typeface="Avenir Next" panose="020B0503020202020204" pitchFamily="34" charset="0"/>
              </a:rPr>
              <a:t> data</a:t>
            </a:r>
            <a:endParaRPr dirty="0">
              <a:solidFill>
                <a:schemeClr val="bg2">
                  <a:lumMod val="1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25" name="Imagen 24" descr="Diagrama&#10;&#10;Descripción generada automáticamente">
            <a:extLst>
              <a:ext uri="{FF2B5EF4-FFF2-40B4-BE49-F238E27FC236}">
                <a16:creationId xmlns:a16="http://schemas.microsoft.com/office/drawing/2014/main" id="{6CB33F1A-7CFE-69CC-B4FF-071C6E67144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42" t="3237" r="2116" b="2905"/>
          <a:stretch/>
        </p:blipFill>
        <p:spPr>
          <a:xfrm>
            <a:off x="3988260" y="1991983"/>
            <a:ext cx="7472354" cy="3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21" grpId="0"/>
      <p:bldP spid="21" grpId="1"/>
      <p:bldP spid="22" grpId="0"/>
      <p:bldP spid="22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FD2F1B5-6A0D-F967-FF41-966EA6090CA1}"/>
              </a:ext>
            </a:extLst>
          </p:cNvPr>
          <p:cNvSpPr/>
          <p:nvPr/>
        </p:nvSpPr>
        <p:spPr>
          <a:xfrm>
            <a:off x="400800" y="505319"/>
            <a:ext cx="11390400" cy="5835600"/>
          </a:xfrm>
          <a:prstGeom prst="rect">
            <a:avLst/>
          </a:prstGeom>
          <a:solidFill>
            <a:srgbClr val="5891F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pic>
        <p:nvPicPr>
          <p:cNvPr id="16387" name="Imagen 4" descr="Dibujo con letras&#10;&#10;Descripción generada automáticamente con confianza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63" y="6369050"/>
            <a:ext cx="1646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n 5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6191250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49225" y="6303963"/>
            <a:ext cx="2498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257" y="1655379"/>
            <a:ext cx="6784695" cy="4535871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890981" y="3612015"/>
            <a:ext cx="1828801" cy="71060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redondeado 20"/>
          <p:cNvSpPr/>
          <p:nvPr/>
        </p:nvSpPr>
        <p:spPr>
          <a:xfrm>
            <a:off x="4856499" y="3619288"/>
            <a:ext cx="1828801" cy="70332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redondeado 21"/>
          <p:cNvSpPr/>
          <p:nvPr/>
        </p:nvSpPr>
        <p:spPr>
          <a:xfrm>
            <a:off x="6816307" y="3612015"/>
            <a:ext cx="1828668" cy="71060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26" name="Conector recto de flecha 25"/>
          <p:cNvCxnSpPr>
            <a:cxnSpLocks/>
          </p:cNvCxnSpPr>
          <p:nvPr/>
        </p:nvCxnSpPr>
        <p:spPr>
          <a:xfrm flipV="1">
            <a:off x="5303476" y="4479635"/>
            <a:ext cx="339755" cy="33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604" y="2448416"/>
            <a:ext cx="3464191" cy="271175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041705" y="2448417"/>
            <a:ext cx="3456090" cy="27117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297" y="2750636"/>
            <a:ext cx="3464191" cy="2711754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8252397" y="2741014"/>
            <a:ext cx="3456090" cy="27117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4990" y="3043234"/>
            <a:ext cx="3464191" cy="271175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2" name="Rectángulo 31"/>
          <p:cNvSpPr/>
          <p:nvPr/>
        </p:nvSpPr>
        <p:spPr>
          <a:xfrm>
            <a:off x="8454990" y="3043234"/>
            <a:ext cx="3464190" cy="2711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DE80D99-7D1A-0589-409E-A48805EFDAAC}"/>
              </a:ext>
            </a:extLst>
          </p:cNvPr>
          <p:cNvCxnSpPr>
            <a:cxnSpLocks/>
          </p:cNvCxnSpPr>
          <p:nvPr/>
        </p:nvCxnSpPr>
        <p:spPr>
          <a:xfrm flipV="1">
            <a:off x="3352825" y="4484752"/>
            <a:ext cx="339755" cy="33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18D82F0-AB10-85F0-9A14-96837E7AF720}"/>
              </a:ext>
            </a:extLst>
          </p:cNvPr>
          <p:cNvCxnSpPr>
            <a:cxnSpLocks/>
          </p:cNvCxnSpPr>
          <p:nvPr/>
        </p:nvCxnSpPr>
        <p:spPr>
          <a:xfrm flipV="1">
            <a:off x="6821657" y="4479635"/>
            <a:ext cx="339755" cy="33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73BE42-B904-3EAB-E9CF-BEC007D1A8D0}"/>
              </a:ext>
            </a:extLst>
          </p:cNvPr>
          <p:cNvSpPr txBox="1"/>
          <p:nvPr/>
        </p:nvSpPr>
        <p:spPr>
          <a:xfrm>
            <a:off x="829782" y="832514"/>
            <a:ext cx="779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Environmental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Risk</a:t>
            </a:r>
            <a:r>
              <a:rPr lang="es-ES" sz="4400" b="1" dirty="0">
                <a:latin typeface="Avenir Next Demi Bold" panose="020B0503020202020204" pitchFamily="34" charset="0"/>
              </a:rPr>
              <a:t> Indexes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144F0A-FD9E-975E-B865-58F27E4F2D4E}"/>
              </a:ext>
            </a:extLst>
          </p:cNvPr>
          <p:cNvSpPr txBox="1"/>
          <p:nvPr/>
        </p:nvSpPr>
        <p:spPr>
          <a:xfrm>
            <a:off x="563064" y="2523167"/>
            <a:ext cx="1781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Different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indexes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depending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category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and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selected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type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comparison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14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ain" id="{81F22FD0-57AF-8747-8B33-C6295F9B4F46}" vid="{45C9AB69-545D-F940-B30D-91DD27188CB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ain" id="{81F22FD0-57AF-8747-8B33-C6295F9B4F46}" vid="{51534FB6-0DCC-F84B-9BD5-2B1B869EDDF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20442</TotalTime>
  <Words>645</Words>
  <Application>Microsoft Macintosh PowerPoint</Application>
  <PresentationFormat>Panorámica</PresentationFormat>
  <Paragraphs>98</Paragraphs>
  <Slides>18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Avenir</vt:lpstr>
      <vt:lpstr>Avenir Next</vt:lpstr>
      <vt:lpstr>Avenir Next Demi Bold</vt:lpstr>
      <vt:lpstr>Avenir Next Medium</vt:lpstr>
      <vt:lpstr>Calibri</vt:lpstr>
      <vt:lpstr>Calibri Light</vt:lpstr>
      <vt:lpstr>Cambria Math</vt:lpstr>
      <vt:lpstr>Inter</vt:lpstr>
      <vt:lpstr>Wingdings</vt:lpstr>
      <vt:lpstr>Diseño personalizado</vt:lpstr>
      <vt:lpstr>2_Diseño personalizado</vt:lpstr>
      <vt:lpstr>1_Diseño personalizado</vt:lpstr>
      <vt:lpstr>Presentación de PowerPoint</vt:lpstr>
      <vt:lpstr>Understanding TERAIN  </vt:lpstr>
      <vt:lpstr>Presentación de PowerPoint</vt:lpstr>
      <vt:lpstr>Presentación de PowerPoint</vt:lpstr>
      <vt:lpstr>Presentación de PowerPoint</vt:lpstr>
      <vt:lpstr>Familiarize yourself with TERAIN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Use TERAIN to find  specific data</vt:lpstr>
      <vt:lpstr>Presentación de PowerPoint</vt:lpstr>
      <vt:lpstr>Class discussion and feedback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MARIYKA EMILOVA RACHEVA</dc:creator>
  <cp:lastModifiedBy>MARIYKA EMILOVA RACHEVA</cp:lastModifiedBy>
  <cp:revision>6</cp:revision>
  <dcterms:created xsi:type="dcterms:W3CDTF">2023-03-21T07:56:22Z</dcterms:created>
  <dcterms:modified xsi:type="dcterms:W3CDTF">2023-05-04T06:57:53Z</dcterms:modified>
</cp:coreProperties>
</file>